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9" r:id="rId3"/>
    <p:sldId id="273" r:id="rId4"/>
    <p:sldId id="263" r:id="rId5"/>
    <p:sldId id="260" r:id="rId6"/>
    <p:sldId id="264" r:id="rId7"/>
    <p:sldId id="261" r:id="rId8"/>
    <p:sldId id="262" r:id="rId9"/>
    <p:sldId id="257" r:id="rId10"/>
    <p:sldId id="258" r:id="rId11"/>
    <p:sldId id="267" r:id="rId12"/>
    <p:sldId id="265" r:id="rId13"/>
    <p:sldId id="269" r:id="rId14"/>
    <p:sldId id="270" r:id="rId15"/>
    <p:sldId id="272" r:id="rId16"/>
    <p:sldId id="268" r:id="rId17"/>
    <p:sldId id="271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78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82E4-5B29-46BC-B256-CAD88EC5390E}" type="datetimeFigureOut">
              <a:rPr lang="ko-KR" altLang="en-US" smtClean="0"/>
              <a:pPr/>
              <a:t>2013-07-12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F7A7-8C90-4223-888A-94CAB7914E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82E4-5B29-46BC-B256-CAD88EC5390E}" type="datetimeFigureOut">
              <a:rPr lang="ko-KR" altLang="en-US" smtClean="0"/>
              <a:pPr/>
              <a:t>2013-07-12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F7A7-8C90-4223-888A-94CAB7914E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82E4-5B29-46BC-B256-CAD88EC5390E}" type="datetimeFigureOut">
              <a:rPr lang="ko-KR" altLang="en-US" smtClean="0"/>
              <a:pPr/>
              <a:t>2013-07-12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F7A7-8C90-4223-888A-94CAB7914E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82E4-5B29-46BC-B256-CAD88EC5390E}" type="datetimeFigureOut">
              <a:rPr lang="ko-KR" altLang="en-US" smtClean="0"/>
              <a:pPr/>
              <a:t>2013-07-12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F7A7-8C90-4223-888A-94CAB7914E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82E4-5B29-46BC-B256-CAD88EC5390E}" type="datetimeFigureOut">
              <a:rPr lang="ko-KR" altLang="en-US" smtClean="0"/>
              <a:pPr/>
              <a:t>2013-07-12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F7A7-8C90-4223-888A-94CAB7914E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82E4-5B29-46BC-B256-CAD88EC5390E}" type="datetimeFigureOut">
              <a:rPr lang="ko-KR" altLang="en-US" smtClean="0"/>
              <a:pPr/>
              <a:t>2013-07-12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F7A7-8C90-4223-888A-94CAB7914E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82E4-5B29-46BC-B256-CAD88EC5390E}" type="datetimeFigureOut">
              <a:rPr lang="ko-KR" altLang="en-US" smtClean="0"/>
              <a:pPr/>
              <a:t>2013-07-12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F7A7-8C90-4223-888A-94CAB7914E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82E4-5B29-46BC-B256-CAD88EC5390E}" type="datetimeFigureOut">
              <a:rPr lang="ko-KR" altLang="en-US" smtClean="0"/>
              <a:pPr/>
              <a:t>2013-07-12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F7A7-8C90-4223-888A-94CAB7914E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82E4-5B29-46BC-B256-CAD88EC5390E}" type="datetimeFigureOut">
              <a:rPr lang="ko-KR" altLang="en-US" smtClean="0"/>
              <a:pPr/>
              <a:t>2013-07-12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F7A7-8C90-4223-888A-94CAB7914E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82E4-5B29-46BC-B256-CAD88EC5390E}" type="datetimeFigureOut">
              <a:rPr lang="ko-KR" altLang="en-US" smtClean="0"/>
              <a:pPr/>
              <a:t>2013-07-12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F7A7-8C90-4223-888A-94CAB7914E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82E4-5B29-46BC-B256-CAD88EC5390E}" type="datetimeFigureOut">
              <a:rPr lang="ko-KR" altLang="en-US" smtClean="0"/>
              <a:pPr/>
              <a:t>2013-07-12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F7A7-8C90-4223-888A-94CAB7914E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182E4-5B29-46BC-B256-CAD88EC5390E}" type="datetimeFigureOut">
              <a:rPr lang="ko-KR" altLang="en-US" smtClean="0"/>
              <a:pPr/>
              <a:t>2013-07-12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9F7A7-8C90-4223-888A-94CAB7914E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4.wmv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ko-KR" altLang="en-US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나눔명조 Bold" pitchFamily="18" charset="-127"/>
                <a:ea typeface="나눔명조 Bold" pitchFamily="18" charset="-127"/>
              </a:rPr>
              <a:t>누구에게나 </a:t>
            </a:r>
            <a:r>
              <a:rPr lang="en-US" altLang="ko-KR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나눔명조 Bold" pitchFamily="18" charset="-127"/>
                <a:ea typeface="나눔명조 Bold" pitchFamily="18" charset="-127"/>
              </a:rPr>
              <a:t>‘</a:t>
            </a:r>
            <a:r>
              <a:rPr lang="ko-KR" altLang="en-US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나눔명조 Bold" pitchFamily="18" charset="-127"/>
                <a:ea typeface="나눔명조 Bold" pitchFamily="18" charset="-127"/>
              </a:rPr>
              <a:t>詩的 순간</a:t>
            </a:r>
            <a:r>
              <a:rPr lang="en-US" altLang="ko-KR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나눔명조 Bold" pitchFamily="18" charset="-127"/>
                <a:ea typeface="나눔명조 Bold" pitchFamily="18" charset="-127"/>
              </a:rPr>
              <a:t>’</a:t>
            </a:r>
            <a:r>
              <a:rPr lang="ko-KR" altLang="en-US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나눔명조 Bold" pitchFamily="18" charset="-127"/>
                <a:ea typeface="나눔명조 Bold" pitchFamily="18" charset="-127"/>
              </a:rPr>
              <a:t>이 있다</a:t>
            </a:r>
            <a:endParaRPr lang="en-US" altLang="ko-KR" sz="20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나눔명조 Bold" pitchFamily="18" charset="-127"/>
              <a:ea typeface="나눔명조 Bold" pitchFamily="18" charset="-127"/>
            </a:endParaRPr>
          </a:p>
          <a:p>
            <a:pPr algn="ctr">
              <a:buNone/>
            </a:pPr>
            <a:endParaRPr lang="en-US" altLang="ko-KR" sz="2000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</a:rPr>
              <a:t>아주 사적인 고백</a:t>
            </a:r>
            <a:endParaRPr lang="en-US" altLang="ko-K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US" altLang="ko-KR" sz="2000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endParaRPr lang="en-US" altLang="ko-KR" sz="2000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altLang="ko-KR" sz="1100" dirty="0" smtClean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copyright by </a:t>
            </a:r>
            <a:r>
              <a:rPr lang="en-US" altLang="ko-KR" sz="1100" dirty="0" err="1" smtClean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hwang</a:t>
            </a:r>
            <a:r>
              <a:rPr lang="en-US" altLang="ko-KR" sz="1100" dirty="0" smtClean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100" dirty="0" err="1" smtClean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jiwoo</a:t>
            </a:r>
            <a:r>
              <a:rPr lang="en-US" altLang="ko-KR" sz="1100" dirty="0" smtClean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:  this </a:t>
            </a:r>
            <a:r>
              <a:rPr lang="en-US" altLang="ko-KR" sz="1100" dirty="0" err="1" smtClean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ppt</a:t>
            </a:r>
            <a:r>
              <a:rPr lang="en-US" altLang="ko-KR" sz="1100" dirty="0" smtClean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file is prohibited to print or use for any kind</a:t>
            </a:r>
          </a:p>
          <a:p>
            <a:pPr marL="0" indent="0" algn="ctr">
              <a:buNone/>
            </a:pPr>
            <a:r>
              <a:rPr lang="en-US" altLang="ko-KR" sz="1100" dirty="0" smtClean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of commercial purposes without the author’s permission.</a:t>
            </a:r>
          </a:p>
          <a:p>
            <a:pPr marL="0" indent="0" algn="ctr">
              <a:buNone/>
            </a:pPr>
            <a:r>
              <a:rPr lang="en-US" altLang="ko-KR" sz="1100" dirty="0" smtClean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Seoul, 2013</a:t>
            </a:r>
            <a:endParaRPr lang="ko-KR" altLang="en-US" sz="1100" dirty="0" smtClean="0">
              <a:solidFill>
                <a:schemeClr val="tx1">
                  <a:lumMod val="6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buNone/>
            </a:pPr>
            <a:endParaRPr lang="en-US" altLang="ko-KR" sz="2000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ko-KR" altLang="en-US" sz="2000" dirty="0" smtClean="0">
                <a:solidFill>
                  <a:schemeClr val="tx1">
                    <a:lumMod val="50000"/>
                  </a:schemeClr>
                </a:solidFill>
              </a:rPr>
              <a:t>황지우</a:t>
            </a:r>
            <a:endParaRPr lang="en-US" altLang="ko-KR" sz="54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buNone/>
            </a:pPr>
            <a:endParaRPr lang="ko-KR" altLang="en-US" sz="5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78475"/>
          </a:xfrm>
        </p:spPr>
        <p:txBody>
          <a:bodyPr/>
          <a:lstStyle/>
          <a:p>
            <a:pPr>
              <a:buNone/>
            </a:pPr>
            <a:r>
              <a:rPr lang="en-US" altLang="ko-KR" dirty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Remote Association in Metaphor</a:t>
            </a:r>
            <a:r>
              <a:rPr lang="en-US" altLang="ko-KR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;</a:t>
            </a:r>
            <a:r>
              <a:rPr lang="en-US" altLang="ko-KR" sz="16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"x</a:t>
            </a:r>
            <a:r>
              <a:rPr lang="ko-KR" altLang="en-US" sz="160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는 </a:t>
            </a:r>
            <a:r>
              <a:rPr lang="en-US" altLang="ko-KR" sz="160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y</a:t>
            </a:r>
            <a:r>
              <a:rPr lang="ko-KR" altLang="en-US" sz="160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이다</a:t>
            </a:r>
            <a:r>
              <a:rPr lang="en-US" altLang="ko-KR" sz="160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같다</a:t>
            </a:r>
            <a:r>
              <a:rPr lang="en-US" altLang="ko-KR" sz="160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)"</a:t>
            </a:r>
          </a:p>
          <a:p>
            <a:pPr>
              <a:buNone/>
            </a:pP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"</a:t>
            </a:r>
            <a:r>
              <a:rPr lang="ko-KR" altLang="en-US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남자는 다 늑대야</a:t>
            </a: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!"; </a:t>
            </a:r>
            <a:r>
              <a:rPr lang="ko-KR" altLang="en-US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남성의 </a:t>
            </a: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'</a:t>
            </a:r>
            <a:r>
              <a:rPr lang="en-US" altLang="ko-KR" sz="1600" dirty="0" err="1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wolfness</a:t>
            </a: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'(</a:t>
            </a:r>
            <a:r>
              <a:rPr lang="ko-KR" altLang="en-US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공격성</a:t>
            </a: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에 의해 </a:t>
            </a: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x &amp; y</a:t>
            </a:r>
            <a:r>
              <a:rPr lang="ko-KR" altLang="en-US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remote associate</a:t>
            </a:r>
          </a:p>
          <a:p>
            <a:pPr>
              <a:buNone/>
            </a:pP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"Light is but the shadow of God."; x &amp; y </a:t>
            </a:r>
            <a:r>
              <a:rPr lang="ko-KR" altLang="en-US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사이의 </a:t>
            </a:r>
            <a:r>
              <a:rPr lang="ko-KR" altLang="en-US" sz="1600" dirty="0" err="1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비거리가</a:t>
            </a:r>
            <a:r>
              <a:rPr lang="ko-KR" altLang="en-US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멀어 의미심장한 긴장</a:t>
            </a:r>
          </a:p>
          <a:p>
            <a:pPr>
              <a:buNone/>
            </a:pP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은유는 표현의 한계에서 나오지만 좋은 은유는 심오한 인식의 </a:t>
            </a: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'</a:t>
            </a:r>
            <a:r>
              <a:rPr lang="ko-KR" altLang="en-US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즐거움</a:t>
            </a: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'</a:t>
            </a:r>
            <a:r>
              <a:rPr lang="ko-KR" altLang="en-US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을 준다</a:t>
            </a:r>
          </a:p>
          <a:p>
            <a:pPr>
              <a:buNone/>
            </a:pPr>
            <a:endParaRPr lang="ko-KR" altLang="en-US" sz="1600" dirty="0">
              <a:latin typeface="맑은 고딕" pitchFamily="50" charset="-127"/>
              <a:ea typeface="맑은 고딕" pitchFamily="50" charset="-127"/>
            </a:endParaRPr>
          </a:p>
          <a:p>
            <a:pPr>
              <a:buNone/>
            </a:pPr>
            <a:r>
              <a:rPr lang="ko-KR" altLang="en-US" sz="2000" b="1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은유는 </a:t>
            </a:r>
            <a:r>
              <a:rPr lang="ko-KR" altLang="en-US" sz="2000" b="1" dirty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무엇과도 바꿀 수 없는 시의 특권</a:t>
            </a:r>
          </a:p>
          <a:p>
            <a:pPr>
              <a:buNone/>
            </a:pP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  <a:p>
            <a:pPr>
              <a:buNone/>
            </a:pPr>
            <a:r>
              <a:rPr lang="ko-KR" altLang="en-US" sz="14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smtClean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Ma </a:t>
            </a:r>
            <a:r>
              <a:rPr lang="en-US" altLang="ko-KR" sz="1600" dirty="0" err="1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jeunesse</a:t>
            </a: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ne </a:t>
            </a:r>
            <a:r>
              <a:rPr lang="en-US" altLang="ko-KR" sz="1600" dirty="0" err="1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fut</a:t>
            </a: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dirty="0" err="1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qu'un</a:t>
            </a: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dirty="0" err="1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t</a:t>
            </a:r>
            <a:r>
              <a:rPr lang="en-US" altLang="ko-KR" sz="1600" dirty="0" err="1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énébreux</a:t>
            </a:r>
            <a:r>
              <a:rPr lang="en-US" altLang="ko-KR" sz="16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dirty="0" err="1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orage</a:t>
            </a: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(...)</a:t>
            </a:r>
          </a:p>
          <a:p>
            <a:pPr>
              <a:buNone/>
            </a:pP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O </a:t>
            </a:r>
            <a:r>
              <a:rPr lang="en-US" altLang="ko-KR" sz="1600" dirty="0" err="1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douleur</a:t>
            </a: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! O </a:t>
            </a:r>
            <a:r>
              <a:rPr lang="en-US" altLang="ko-KR" sz="1600" dirty="0" err="1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douleur</a:t>
            </a: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! Le </a:t>
            </a: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temps </a:t>
            </a: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mange la vie --- Baudelaire, '</a:t>
            </a:r>
            <a:r>
              <a:rPr lang="en-US" altLang="ko-KR" sz="1600" dirty="0" err="1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L"Ennemi</a:t>
            </a: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'</a:t>
            </a:r>
          </a:p>
        </p:txBody>
      </p:sp>
      <p:pic>
        <p:nvPicPr>
          <p:cNvPr id="134148" name="4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3802081"/>
            <a:ext cx="3025775" cy="2270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4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4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148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4148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4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형식이 사라진 현대</a:t>
            </a:r>
            <a:endParaRPr lang="en-US" altLang="ko-KR" sz="20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ko-KR" altLang="en-US" sz="2400" dirty="0" smtClean="0">
                <a:solidFill>
                  <a:schemeClr val="tx1">
                    <a:lumMod val="65000"/>
                  </a:schemeClr>
                </a:solidFill>
              </a:rPr>
              <a:t>어떤 것을 시이게 하는 것은 시적 태도</a:t>
            </a:r>
            <a:r>
              <a:rPr lang="en-US" altLang="ko-KR" sz="2400" dirty="0" smtClean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ko-KR" altLang="en-US" sz="2400" dirty="0" err="1" smtClean="0">
                <a:solidFill>
                  <a:schemeClr val="tx1">
                    <a:lumMod val="65000"/>
                  </a:schemeClr>
                </a:solidFill>
              </a:rPr>
              <a:t>見者의</a:t>
            </a:r>
            <a:r>
              <a:rPr lang="ko-KR" altLang="en-US" sz="2400" dirty="0" smtClean="0">
                <a:solidFill>
                  <a:schemeClr val="tx1">
                    <a:lumMod val="65000"/>
                  </a:schemeClr>
                </a:solidFill>
              </a:rPr>
              <a:t> 관점이다</a:t>
            </a:r>
            <a:endParaRPr lang="en-US" altLang="ko-KR" sz="2400" dirty="0" smtClean="0">
              <a:solidFill>
                <a:schemeClr val="tx1">
                  <a:lumMod val="65000"/>
                </a:schemeClr>
              </a:solidFill>
            </a:endParaRPr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>
                <a:latin typeface="궁서" pitchFamily="18" charset="-127"/>
                <a:ea typeface="궁서" pitchFamily="18" charset="-127"/>
              </a:rPr>
              <a:t>     </a:t>
            </a:r>
            <a:r>
              <a:rPr lang="ko-KR" altLang="en-US" sz="16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내려오면서 보았네</a:t>
            </a:r>
            <a:endParaRPr lang="en-US" altLang="ko-KR" sz="1600" dirty="0" smtClean="0">
              <a:solidFill>
                <a:srgbClr val="00B050"/>
              </a:solidFill>
              <a:latin typeface="궁서" pitchFamily="18" charset="-127"/>
              <a:ea typeface="궁서" pitchFamily="18" charset="-127"/>
            </a:endParaRPr>
          </a:p>
          <a:p>
            <a:pPr>
              <a:buNone/>
            </a:pPr>
            <a:r>
              <a:rPr lang="en-US" altLang="ko-KR" sz="16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     </a:t>
            </a:r>
            <a:r>
              <a:rPr lang="ko-KR" altLang="en-US" sz="16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올라갈 때 못 본 꽃     </a:t>
            </a: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  <a:latin typeface="궁서" pitchFamily="18" charset="-127"/>
                <a:ea typeface="궁서" pitchFamily="18" charset="-127"/>
              </a:rPr>
              <a:t>--- </a:t>
            </a:r>
            <a:r>
              <a:rPr lang="ko-KR" altLang="en-US" sz="1600" dirty="0" smtClean="0">
                <a:solidFill>
                  <a:schemeClr val="tx1">
                    <a:lumMod val="65000"/>
                  </a:schemeClr>
                </a:solidFill>
                <a:latin typeface="궁서" pitchFamily="18" charset="-127"/>
                <a:ea typeface="궁서" pitchFamily="18" charset="-127"/>
              </a:rPr>
              <a:t>고은</a:t>
            </a:r>
            <a:endParaRPr lang="en-US" altLang="ko-KR" sz="1600" dirty="0" smtClean="0">
              <a:solidFill>
                <a:schemeClr val="tx1">
                  <a:lumMod val="65000"/>
                </a:schemeClr>
              </a:solidFill>
              <a:latin typeface="궁서" pitchFamily="18" charset="-127"/>
              <a:ea typeface="궁서" pitchFamily="18" charset="-127"/>
            </a:endParaRPr>
          </a:p>
          <a:p>
            <a:pPr>
              <a:buNone/>
            </a:pPr>
            <a:endParaRPr lang="en-US" altLang="ko-KR" sz="1600" dirty="0" smtClean="0">
              <a:latin typeface="궁서" pitchFamily="18" charset="-127"/>
              <a:ea typeface="궁서" pitchFamily="18" charset="-127"/>
            </a:endParaRPr>
          </a:p>
          <a:p>
            <a:pPr>
              <a:buNone/>
            </a:pPr>
            <a:r>
              <a:rPr lang="ko-KR" altLang="en-US" sz="2400" dirty="0" smtClean="0">
                <a:solidFill>
                  <a:schemeClr val="tx1">
                    <a:lumMod val="65000"/>
                  </a:schemeClr>
                </a:solidFill>
              </a:rPr>
              <a:t>한국인이 좋아하는 시는 정서의 고백인 듯</a:t>
            </a:r>
            <a:endParaRPr lang="en-US" altLang="ko-KR" sz="2400" dirty="0" smtClean="0">
              <a:solidFill>
                <a:schemeClr val="tx1">
                  <a:lumMod val="65000"/>
                </a:schemeClr>
              </a:solidFill>
            </a:endParaRPr>
          </a:p>
          <a:p>
            <a:pPr>
              <a:buNone/>
            </a:pPr>
            <a:r>
              <a:rPr lang="en-US" altLang="ko-KR" sz="1600" dirty="0" smtClean="0"/>
              <a:t>      </a:t>
            </a:r>
            <a:r>
              <a:rPr lang="ko-KR" altLang="en-US" sz="1600" dirty="0" smtClean="0">
                <a:solidFill>
                  <a:srgbClr val="7030A0"/>
                </a:solidFill>
              </a:rPr>
              <a:t>속에 든 것을 조금만 내놓아라</a:t>
            </a:r>
            <a:endParaRPr lang="en-US" altLang="ko-KR" sz="16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altLang="ko-KR" sz="1600" dirty="0" smtClean="0">
                <a:solidFill>
                  <a:srgbClr val="7030A0"/>
                </a:solidFill>
              </a:rPr>
              <a:t>      </a:t>
            </a:r>
            <a:r>
              <a:rPr lang="ko-KR" altLang="en-US" sz="1600" dirty="0" smtClean="0">
                <a:solidFill>
                  <a:srgbClr val="7030A0"/>
                </a:solidFill>
              </a:rPr>
              <a:t>열이면 다섯</a:t>
            </a:r>
            <a:r>
              <a:rPr lang="en-US" altLang="ko-KR" sz="1600" dirty="0" smtClean="0">
                <a:solidFill>
                  <a:srgbClr val="7030A0"/>
                </a:solidFill>
              </a:rPr>
              <a:t>, </a:t>
            </a:r>
            <a:r>
              <a:rPr lang="ko-KR" altLang="en-US" sz="1600" dirty="0" smtClean="0">
                <a:solidFill>
                  <a:srgbClr val="7030A0"/>
                </a:solidFill>
              </a:rPr>
              <a:t>여섯</a:t>
            </a:r>
            <a:r>
              <a:rPr lang="en-US" altLang="ko-KR" sz="1600" dirty="0" smtClean="0">
                <a:solidFill>
                  <a:srgbClr val="7030A0"/>
                </a:solidFill>
              </a:rPr>
              <a:t>?</a:t>
            </a:r>
          </a:p>
          <a:p>
            <a:pPr>
              <a:buNone/>
            </a:pPr>
            <a:r>
              <a:rPr lang="en-US" altLang="ko-KR" sz="1600" dirty="0" smtClean="0">
                <a:solidFill>
                  <a:srgbClr val="7030A0"/>
                </a:solidFill>
              </a:rPr>
              <a:t>      </a:t>
            </a:r>
            <a:r>
              <a:rPr lang="ko-KR" altLang="en-US" sz="1600" dirty="0" smtClean="0">
                <a:solidFill>
                  <a:srgbClr val="7030A0"/>
                </a:solidFill>
              </a:rPr>
              <a:t>초심자들은 다 내놓으려 하거나 있지도 않은 것까지 내놓으려 한다</a:t>
            </a:r>
            <a:endParaRPr lang="en-US" altLang="ko-KR" sz="16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altLang="ko-KR" sz="1600" dirty="0" smtClean="0">
                <a:solidFill>
                  <a:srgbClr val="7030A0"/>
                </a:solidFill>
              </a:rPr>
              <a:t>      </a:t>
            </a:r>
            <a:r>
              <a:rPr lang="ko-KR" altLang="en-US" sz="1600" dirty="0" smtClean="0">
                <a:solidFill>
                  <a:srgbClr val="7030A0"/>
                </a:solidFill>
              </a:rPr>
              <a:t>그것은 토사물이다</a:t>
            </a:r>
            <a:endParaRPr lang="en-US" altLang="ko-KR" sz="16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14811" y="0"/>
            <a:ext cx="44291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596" y="0"/>
            <a:ext cx="32861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>
                <a:solidFill>
                  <a:srgbClr val="7030A0"/>
                </a:solidFill>
              </a:rPr>
              <a:t>SERENDIPITY!!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Commit Yourself to Task; </a:t>
            </a: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몰입의 희열</a:t>
            </a: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!</a:t>
            </a:r>
          </a:p>
          <a:p>
            <a:pPr>
              <a:buNone/>
            </a:pP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어떤 생각의 덩어리가 팍 솟아오름을 </a:t>
            </a: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'</a:t>
            </a: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느낌</a:t>
            </a: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' </a:t>
            </a: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  <a:cs typeface="Arial" charset="0"/>
              </a:rPr>
              <a:t>→ </a:t>
            </a:r>
            <a:r>
              <a:rPr lang="ko-KR" altLang="en-US" sz="3300" dirty="0" smtClean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스스로 움직이는 </a:t>
            </a:r>
            <a:r>
              <a:rPr lang="en-US" altLang="ko-KR" sz="3300" dirty="0" smtClean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'</a:t>
            </a:r>
            <a:r>
              <a:rPr lang="ko-KR" altLang="en-US" sz="3300" dirty="0" smtClean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사유의 근육</a:t>
            </a:r>
            <a:r>
              <a:rPr lang="en-US" altLang="ko-KR" sz="3300" dirty="0" smtClean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'</a:t>
            </a:r>
          </a:p>
          <a:p>
            <a:pPr>
              <a:buNone/>
            </a:pPr>
            <a:endParaRPr lang="en-US" altLang="ko-KR" sz="3300" dirty="0" smtClean="0">
              <a:solidFill>
                <a:schemeClr val="tx1">
                  <a:lumMod val="65000"/>
                </a:schemeClr>
              </a:solidFill>
            </a:endParaRPr>
          </a:p>
          <a:p>
            <a:pPr>
              <a:buNone/>
            </a:pP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- </a:t>
            </a:r>
            <a:r>
              <a:rPr lang="ko-KR" altLang="en-US" sz="3300" dirty="0" err="1" smtClean="0">
                <a:solidFill>
                  <a:schemeClr val="tx1">
                    <a:lumMod val="65000"/>
                  </a:schemeClr>
                </a:solidFill>
              </a:rPr>
              <a:t>후앙</a:t>
            </a: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 미로</a:t>
            </a: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; "</a:t>
            </a: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그림을 그리기 시작하면</a:t>
            </a: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ko-KR" altLang="en-US" sz="3300" dirty="0" smtClean="0">
                <a:solidFill>
                  <a:schemeClr val="tx2">
                    <a:lumMod val="50000"/>
                  </a:schemeClr>
                </a:solidFill>
              </a:rPr>
              <a:t>내 붓 아래의 그림이 스스로를 주장한다</a:t>
            </a: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ko-KR" altLang="en-US" sz="3300" dirty="0" err="1" smtClean="0">
                <a:solidFill>
                  <a:schemeClr val="tx1">
                    <a:lumMod val="65000"/>
                  </a:schemeClr>
                </a:solidFill>
              </a:rPr>
              <a:t>첫단계는</a:t>
            </a: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 자유롭고 무의식적이다</a:t>
            </a: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다음 단계는 주의 깊게 계산된 것이다</a:t>
            </a: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."</a:t>
            </a:r>
          </a:p>
          <a:p>
            <a:pPr>
              <a:buNone/>
            </a:pP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- </a:t>
            </a: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피카소</a:t>
            </a: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; "</a:t>
            </a:r>
            <a:r>
              <a:rPr lang="ko-KR" altLang="en-US" sz="3300" dirty="0" smtClean="0">
                <a:solidFill>
                  <a:schemeClr val="tx2">
                    <a:lumMod val="50000"/>
                  </a:schemeClr>
                </a:solidFill>
              </a:rPr>
              <a:t>그림은 사전에 생각되거나 결정되지 않는다</a:t>
            </a: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한 아이디어가 그 이상은 아니다</a:t>
            </a: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나는 많은 생각을 하고 언제나 내 마음 속에서 완성했음을 깨닫는다</a:t>
            </a: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."</a:t>
            </a:r>
          </a:p>
          <a:p>
            <a:pPr>
              <a:buNone/>
            </a:pP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- </a:t>
            </a:r>
            <a:r>
              <a:rPr lang="ko-KR" altLang="en-US" sz="3300" dirty="0" err="1" smtClean="0">
                <a:solidFill>
                  <a:schemeClr val="tx1">
                    <a:lumMod val="65000"/>
                  </a:schemeClr>
                </a:solidFill>
              </a:rPr>
              <a:t>황모씨</a:t>
            </a: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; "</a:t>
            </a: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나는 시를 쓸 때 내가 쓰는 것 같지가 않다</a:t>
            </a: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ko-KR" altLang="en-US" sz="3300" dirty="0" smtClean="0">
                <a:solidFill>
                  <a:schemeClr val="tx2">
                    <a:lumMod val="50000"/>
                  </a:schemeClr>
                </a:solidFill>
              </a:rPr>
              <a:t>모니터 뒤편에서 시가 튀어나오는 것 같다</a:t>
            </a: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자판의 손이 그걸 따라갈 뿐이다</a:t>
            </a: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.”</a:t>
            </a:r>
          </a:p>
          <a:p>
            <a:pPr>
              <a:buNone/>
            </a:pPr>
            <a:endParaRPr lang="en-US" altLang="ko-KR" sz="3300" dirty="0" smtClean="0">
              <a:solidFill>
                <a:schemeClr val="tx1">
                  <a:lumMod val="65000"/>
                </a:schemeClr>
              </a:solidFill>
            </a:endParaRPr>
          </a:p>
          <a:p>
            <a:pPr>
              <a:buNone/>
            </a:pP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Einstein's Serendipity</a:t>
            </a:r>
          </a:p>
          <a:p>
            <a:pPr>
              <a:buNone/>
            </a:pP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수년간 계산에 실패한 끝에 어느 날 문득 일반상대성이론의 해결책이 꿈 속에</a:t>
            </a:r>
            <a:endParaRPr lang="en-US" altLang="ko-KR" sz="3300" dirty="0" smtClean="0">
              <a:solidFill>
                <a:schemeClr val="tx1">
                  <a:lumMod val="65000"/>
                </a:schemeClr>
              </a:solidFill>
            </a:endParaRPr>
          </a:p>
          <a:p>
            <a:pPr>
              <a:buNone/>
            </a:pP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나타났는데 분명한 모습으로 거대한 우주에 대한 지워지지 않는 각인을 찍는</a:t>
            </a:r>
            <a:endParaRPr lang="en-US" altLang="ko-KR" sz="3300" dirty="0" smtClean="0">
              <a:solidFill>
                <a:schemeClr val="tx1">
                  <a:lumMod val="65000"/>
                </a:schemeClr>
              </a:solidFill>
            </a:endParaRPr>
          </a:p>
          <a:p>
            <a:pPr>
              <a:buNone/>
            </a:pP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어마어마한 </a:t>
            </a:r>
            <a:r>
              <a:rPr lang="ko-KR" altLang="en-US" sz="3300" dirty="0" smtClean="0">
                <a:solidFill>
                  <a:schemeClr val="tx2">
                    <a:lumMod val="50000"/>
                  </a:schemeClr>
                </a:solidFill>
              </a:rPr>
              <a:t>주사위처럼 보인 것이다</a:t>
            </a: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.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Private Memo for ‘</a:t>
            </a:r>
            <a:r>
              <a:rPr lang="en-US" altLang="ko-KR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Dichtung</a:t>
            </a:r>
            <a:r>
              <a:rPr lang="en-US" altLang="ko-K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’</a:t>
            </a:r>
            <a:endParaRPr lang="ko-KR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- </a:t>
            </a: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창작은 고통스러워</a:t>
            </a: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! </a:t>
            </a: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고통의 </a:t>
            </a:r>
            <a:r>
              <a:rPr lang="ko-KR" altLang="en-US" sz="3300" dirty="0" err="1" smtClean="0">
                <a:solidFill>
                  <a:schemeClr val="tx1">
                    <a:lumMod val="65000"/>
                  </a:schemeClr>
                </a:solidFill>
              </a:rPr>
              <a:t>인큐베이션</a:t>
            </a: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; </a:t>
            </a: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속에서 부글부글 끓는 </a:t>
            </a:r>
            <a:r>
              <a:rPr lang="ko-KR" altLang="en-US" sz="3300" dirty="0" smtClean="0">
                <a:solidFill>
                  <a:schemeClr val="tx2">
                    <a:lumMod val="50000"/>
                  </a:schemeClr>
                </a:solidFill>
              </a:rPr>
              <a:t>숙성</a:t>
            </a: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 기간 필요</a:t>
            </a:r>
          </a:p>
          <a:p>
            <a:pPr>
              <a:buNone/>
            </a:pPr>
            <a:endParaRPr lang="ko-KR" altLang="en-US" sz="3300" dirty="0" smtClean="0">
              <a:solidFill>
                <a:schemeClr val="tx1">
                  <a:lumMod val="65000"/>
                </a:schemeClr>
              </a:solidFill>
            </a:endParaRPr>
          </a:p>
          <a:p>
            <a:pPr>
              <a:buNone/>
            </a:pP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- </a:t>
            </a: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문제와 아무 상관없는 </a:t>
            </a: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'</a:t>
            </a: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어려운 책</a:t>
            </a: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' </a:t>
            </a: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읽기</a:t>
            </a: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; "</a:t>
            </a:r>
            <a:r>
              <a:rPr lang="ko-KR" altLang="en-US" sz="3300" dirty="0" smtClean="0">
                <a:solidFill>
                  <a:schemeClr val="tx2">
                    <a:lumMod val="50000"/>
                  </a:schemeClr>
                </a:solidFill>
              </a:rPr>
              <a:t>잡념</a:t>
            </a: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"</a:t>
            </a: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이 생기면 메모 </a:t>
            </a: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= </a:t>
            </a: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일종의 </a:t>
            </a: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DT</a:t>
            </a:r>
          </a:p>
          <a:p>
            <a:pPr>
              <a:buNone/>
            </a:pP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   </a:t>
            </a: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나는 그 잡념으로 시를 썼다</a:t>
            </a: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술</a:t>
            </a: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프로야구 시청은 아무 도움이 안됨</a:t>
            </a:r>
          </a:p>
          <a:p>
            <a:pPr>
              <a:buNone/>
            </a:pPr>
            <a:endParaRPr lang="ko-KR" altLang="en-US" sz="3300" dirty="0" smtClean="0">
              <a:solidFill>
                <a:schemeClr val="tx1">
                  <a:lumMod val="65000"/>
                </a:schemeClr>
              </a:solidFill>
            </a:endParaRPr>
          </a:p>
          <a:p>
            <a:pPr>
              <a:buNone/>
            </a:pP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- </a:t>
            </a: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경쟁자</a:t>
            </a: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동료들과의 </a:t>
            </a: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'</a:t>
            </a:r>
            <a:r>
              <a:rPr lang="ko-KR" altLang="en-US" sz="3300" dirty="0" smtClean="0">
                <a:solidFill>
                  <a:schemeClr val="tx2">
                    <a:lumMod val="50000"/>
                  </a:schemeClr>
                </a:solidFill>
              </a:rPr>
              <a:t>대화</a:t>
            </a: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'; </a:t>
            </a: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말하다 보면 전에 생각도 못했던 멋진 아이디어를</a:t>
            </a:r>
          </a:p>
          <a:p>
            <a:pPr>
              <a:buNone/>
            </a:pP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   나 스스로 말하고 있는 것을 발견</a:t>
            </a: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ko-KR" altLang="en-US" sz="3300" dirty="0" err="1" smtClean="0">
                <a:solidFill>
                  <a:schemeClr val="tx1">
                    <a:lumMod val="65000"/>
                  </a:schemeClr>
                </a:solidFill>
              </a:rPr>
              <a:t>우쭐</a:t>
            </a: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오래 전부터 내가 이미 생각했던 양</a:t>
            </a: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.</a:t>
            </a:r>
          </a:p>
          <a:p>
            <a:pPr>
              <a:buNone/>
            </a:pPr>
            <a:endParaRPr lang="en-US" altLang="ko-KR" sz="3300" dirty="0" smtClean="0">
              <a:solidFill>
                <a:schemeClr val="tx1">
                  <a:lumMod val="65000"/>
                </a:schemeClr>
              </a:solidFill>
            </a:endParaRPr>
          </a:p>
          <a:p>
            <a:pPr>
              <a:buNone/>
            </a:pP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- </a:t>
            </a: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오래 생각할 것</a:t>
            </a: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그러나 생각하는 것보다 말하는 것이 아이디어를 더 많이</a:t>
            </a: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   </a:t>
            </a:r>
            <a:r>
              <a:rPr lang="ko-KR" altLang="en-US" sz="3300" dirty="0" err="1" smtClean="0">
                <a:solidFill>
                  <a:schemeClr val="tx1">
                    <a:lumMod val="65000"/>
                  </a:schemeClr>
                </a:solidFill>
              </a:rPr>
              <a:t>디테일하게</a:t>
            </a: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 발생</a:t>
            </a: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무엇보다도 상대방 말을 </a:t>
            </a:r>
            <a:r>
              <a:rPr lang="ko-KR" altLang="en-US" sz="3300" dirty="0" err="1" smtClean="0">
                <a:solidFill>
                  <a:schemeClr val="tx1">
                    <a:lumMod val="65000"/>
                  </a:schemeClr>
                </a:solidFill>
              </a:rPr>
              <a:t>되받아칠</a:t>
            </a: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 때 </a:t>
            </a: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Serendipity</a:t>
            </a: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가</a:t>
            </a: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!!!</a:t>
            </a:r>
          </a:p>
          <a:p>
            <a:pPr>
              <a:buNone/>
            </a:pPr>
            <a:endParaRPr lang="en-US" altLang="ko-KR" sz="3300" dirty="0" smtClean="0">
              <a:solidFill>
                <a:schemeClr val="tx1">
                  <a:lumMod val="65000"/>
                </a:schemeClr>
              </a:solidFill>
            </a:endParaRPr>
          </a:p>
          <a:p>
            <a:pPr>
              <a:buNone/>
            </a:pP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- </a:t>
            </a: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말하는 것보다 쓰는 것이 아이디어를 정교하게 하고 글쓰기의 </a:t>
            </a: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formulation </a:t>
            </a:r>
          </a:p>
          <a:p>
            <a:pPr>
              <a:buNone/>
            </a:pP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   </a:t>
            </a: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속에서 사고가 풍부해짐</a:t>
            </a: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ko-KR" altLang="en-US" sz="3300" dirty="0" smtClean="0">
                <a:solidFill>
                  <a:schemeClr val="tx2">
                    <a:lumMod val="50000"/>
                  </a:schemeClr>
                </a:solidFill>
              </a:rPr>
              <a:t>쓰다 보면 </a:t>
            </a:r>
            <a:r>
              <a:rPr lang="en-US" altLang="ko-KR" sz="3300" dirty="0" smtClean="0">
                <a:solidFill>
                  <a:schemeClr val="tx2">
                    <a:lumMod val="50000"/>
                  </a:schemeClr>
                </a:solidFill>
              </a:rPr>
              <a:t>Unexpectedness</a:t>
            </a: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가 찾아오고</a:t>
            </a: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말할 때의</a:t>
            </a:r>
          </a:p>
          <a:p>
            <a:pPr>
              <a:buNone/>
            </a:pP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   생각이 얼마나 엉성했는가 부끄러워짐</a:t>
            </a:r>
          </a:p>
          <a:p>
            <a:pPr>
              <a:buNone/>
            </a:pPr>
            <a:endParaRPr lang="ko-KR" altLang="en-US" sz="3300" dirty="0" smtClean="0">
              <a:solidFill>
                <a:schemeClr val="tx1">
                  <a:lumMod val="65000"/>
                </a:schemeClr>
              </a:solidFill>
            </a:endParaRPr>
          </a:p>
          <a:p>
            <a:pPr>
              <a:buNone/>
            </a:pP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- </a:t>
            </a:r>
            <a:r>
              <a:rPr lang="ko-KR" altLang="en-US" sz="3300" dirty="0" smtClean="0">
                <a:solidFill>
                  <a:schemeClr val="tx2">
                    <a:lumMod val="50000"/>
                  </a:schemeClr>
                </a:solidFill>
              </a:rPr>
              <a:t>문제를 약간 내려다 볼 때 </a:t>
            </a: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잘 풀림</a:t>
            </a: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특히 학생들에게 가르칠 때</a:t>
            </a: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.</a:t>
            </a:r>
          </a:p>
          <a:p>
            <a:pPr>
              <a:buNone/>
            </a:pPr>
            <a:endParaRPr lang="en-US" altLang="ko-KR" sz="3300" dirty="0" smtClean="0">
              <a:solidFill>
                <a:schemeClr val="tx1">
                  <a:lumMod val="65000"/>
                </a:schemeClr>
              </a:solidFill>
            </a:endParaRPr>
          </a:p>
          <a:p>
            <a:pPr>
              <a:buNone/>
            </a:pPr>
            <a:r>
              <a:rPr lang="en-US" altLang="ko-KR" sz="3300" dirty="0" smtClean="0">
                <a:solidFill>
                  <a:schemeClr val="tx1">
                    <a:lumMod val="65000"/>
                  </a:schemeClr>
                </a:solidFill>
              </a:rPr>
              <a:t>- </a:t>
            </a:r>
            <a:r>
              <a:rPr lang="ko-KR" altLang="en-US" sz="3300" dirty="0" smtClean="0">
                <a:solidFill>
                  <a:schemeClr val="tx2">
                    <a:lumMod val="50000"/>
                  </a:schemeClr>
                </a:solidFill>
              </a:rPr>
              <a:t>장난치듯</a:t>
            </a:r>
            <a:r>
              <a:rPr lang="ko-KR" altLang="en-US" sz="3300" dirty="0" smtClean="0">
                <a:solidFill>
                  <a:schemeClr val="tx1">
                    <a:lumMod val="65000"/>
                  </a:schemeClr>
                </a:solidFill>
              </a:rPr>
              <a:t> 쓸 때 좋은 글이 나옴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시의 효용</a:t>
            </a:r>
            <a:r>
              <a:rPr lang="en-US" altLang="ko-K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; </a:t>
            </a:r>
            <a:r>
              <a:rPr lang="ko-KR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창의성</a:t>
            </a:r>
            <a:endParaRPr lang="ko-KR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 smtClean="0">
                <a:solidFill>
                  <a:schemeClr val="tx1">
                    <a:lumMod val="65000"/>
                  </a:schemeClr>
                </a:solidFill>
              </a:rPr>
              <a:t>창의성을 필요로 하는 직업</a:t>
            </a:r>
            <a:r>
              <a:rPr lang="en-US" altLang="ko-KR" dirty="0" smtClean="0">
                <a:solidFill>
                  <a:schemeClr val="tx1">
                    <a:lumMod val="65000"/>
                  </a:schemeClr>
                </a:solidFill>
              </a:rPr>
              <a:t>(</a:t>
            </a:r>
            <a:r>
              <a:rPr lang="ko-KR" altLang="en-US" dirty="0" smtClean="0">
                <a:solidFill>
                  <a:schemeClr val="tx1">
                    <a:lumMod val="65000"/>
                  </a:schemeClr>
                </a:solidFill>
              </a:rPr>
              <a:t>전공영역</a:t>
            </a:r>
            <a:r>
              <a:rPr lang="en-US" altLang="ko-KR" dirty="0" smtClean="0">
                <a:solidFill>
                  <a:schemeClr val="tx1">
                    <a:lumMod val="65000"/>
                  </a:schemeClr>
                </a:solidFill>
              </a:rPr>
              <a:t>); </a:t>
            </a:r>
            <a:r>
              <a:rPr lang="ko-KR" altLang="en-US" sz="2400" dirty="0" smtClean="0">
                <a:solidFill>
                  <a:schemeClr val="tx1">
                    <a:lumMod val="65000"/>
                  </a:schemeClr>
                </a:solidFill>
              </a:rPr>
              <a:t>과학   기술</a:t>
            </a:r>
            <a:r>
              <a:rPr lang="en-US" altLang="ko-KR" sz="2400" dirty="0" smtClean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ko-KR" altLang="en-US" sz="2400" dirty="0" smtClean="0">
                <a:solidFill>
                  <a:schemeClr val="tx1">
                    <a:lumMod val="65000"/>
                  </a:schemeClr>
                </a:solidFill>
              </a:rPr>
              <a:t>경영</a:t>
            </a:r>
            <a:r>
              <a:rPr lang="en-US" altLang="ko-KR" sz="2400" dirty="0" smtClean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ko-KR" altLang="en-US" sz="2400" dirty="0" smtClean="0">
                <a:solidFill>
                  <a:schemeClr val="tx1">
                    <a:lumMod val="65000"/>
                  </a:schemeClr>
                </a:solidFill>
              </a:rPr>
              <a:t>광고</a:t>
            </a:r>
            <a:r>
              <a:rPr lang="en-US" altLang="ko-KR" sz="2400" dirty="0" smtClean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ko-KR" altLang="en-US" sz="2400" dirty="0" smtClean="0">
                <a:solidFill>
                  <a:schemeClr val="tx1">
                    <a:lumMod val="65000"/>
                  </a:schemeClr>
                </a:solidFill>
              </a:rPr>
              <a:t>문화산업 </a:t>
            </a:r>
            <a:r>
              <a:rPr lang="en-US" altLang="ko-KR" sz="2400" dirty="0" smtClean="0">
                <a:solidFill>
                  <a:schemeClr val="tx1">
                    <a:lumMod val="65000"/>
                  </a:schemeClr>
                </a:solidFill>
              </a:rPr>
              <a:t>etc. ← ‘</a:t>
            </a:r>
            <a:r>
              <a:rPr lang="ko-KR" altLang="en-US" sz="2400" dirty="0" smtClean="0">
                <a:solidFill>
                  <a:schemeClr val="tx1">
                    <a:lumMod val="65000"/>
                  </a:schemeClr>
                </a:solidFill>
              </a:rPr>
              <a:t>시를 느끼는 마음</a:t>
            </a:r>
            <a:r>
              <a:rPr lang="en-US" altLang="ko-KR" sz="2400" dirty="0" smtClean="0">
                <a:solidFill>
                  <a:schemeClr val="tx1">
                    <a:lumMod val="65000"/>
                  </a:schemeClr>
                </a:solidFill>
              </a:rPr>
              <a:t>(</a:t>
            </a:r>
            <a:r>
              <a:rPr lang="ko-KR" altLang="en-US" sz="2400" b="1" dirty="0" smtClean="0">
                <a:solidFill>
                  <a:schemeClr val="tx1">
                    <a:lumMod val="65000"/>
                  </a:schemeClr>
                </a:solidFill>
              </a:rPr>
              <a:t>詩心</a:t>
            </a:r>
            <a:r>
              <a:rPr lang="en-US" altLang="ko-KR" sz="2400" dirty="0" smtClean="0">
                <a:solidFill>
                  <a:schemeClr val="tx1">
                    <a:lumMod val="65000"/>
                  </a:schemeClr>
                </a:solidFill>
              </a:rPr>
              <a:t>)’</a:t>
            </a:r>
          </a:p>
          <a:p>
            <a:pPr marL="0" indent="0">
              <a:buFontTx/>
              <a:buChar char="-"/>
            </a:pPr>
            <a:r>
              <a:rPr lang="en-US" altLang="ko-KR" sz="2400" dirty="0" smtClean="0">
                <a:solidFill>
                  <a:schemeClr val="tx1">
                    <a:lumMod val="65000"/>
                  </a:schemeClr>
                </a:solidFill>
              </a:rPr>
              <a:t> ‘</a:t>
            </a:r>
            <a:r>
              <a:rPr lang="ko-KR" altLang="en-US" sz="2400" dirty="0" smtClean="0">
                <a:solidFill>
                  <a:schemeClr val="tx1">
                    <a:lumMod val="65000"/>
                  </a:schemeClr>
                </a:solidFill>
              </a:rPr>
              <a:t>위대한 과학적 발견</a:t>
            </a:r>
            <a:r>
              <a:rPr lang="en-US" altLang="ko-KR" sz="2400" dirty="0" smtClean="0">
                <a:solidFill>
                  <a:schemeClr val="tx1">
                    <a:lumMod val="65000"/>
                  </a:schemeClr>
                </a:solidFill>
              </a:rPr>
              <a:t>’</a:t>
            </a:r>
            <a:r>
              <a:rPr lang="ko-KR" altLang="en-US" sz="2400" dirty="0" smtClean="0">
                <a:solidFill>
                  <a:schemeClr val="tx1">
                    <a:lumMod val="65000"/>
                  </a:schemeClr>
                </a:solidFill>
              </a:rPr>
              <a:t>의 순간 </a:t>
            </a:r>
            <a:r>
              <a:rPr lang="en-US" altLang="ko-KR" sz="2400" dirty="0" smtClean="0">
                <a:solidFill>
                  <a:schemeClr val="tx1">
                    <a:lumMod val="65000"/>
                  </a:schemeClr>
                </a:solidFill>
              </a:rPr>
              <a:t>= </a:t>
            </a:r>
            <a:r>
              <a:rPr lang="ko-KR" altLang="en-US" sz="2400" dirty="0" smtClean="0">
                <a:solidFill>
                  <a:schemeClr val="tx1">
                    <a:lumMod val="65000"/>
                  </a:schemeClr>
                </a:solidFill>
              </a:rPr>
              <a:t>시적 순간</a:t>
            </a:r>
            <a:endParaRPr lang="en-US" altLang="ko-KR" sz="2400" dirty="0" smtClean="0">
              <a:solidFill>
                <a:schemeClr val="tx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2400" dirty="0" smtClean="0">
                <a:solidFill>
                  <a:schemeClr val="tx1">
                    <a:lumMod val="65000"/>
                  </a:schemeClr>
                </a:solidFill>
              </a:rPr>
              <a:t>  </a:t>
            </a:r>
            <a:r>
              <a:rPr lang="en-US" altLang="ko-KR" sz="2400" dirty="0" err="1" smtClean="0">
                <a:solidFill>
                  <a:schemeClr val="tx1">
                    <a:lumMod val="65000"/>
                  </a:schemeClr>
                </a:solidFill>
              </a:rPr>
              <a:t>eg</a:t>
            </a:r>
            <a:r>
              <a:rPr lang="en-US" altLang="ko-KR" sz="2400" dirty="0" smtClean="0">
                <a:solidFill>
                  <a:schemeClr val="tx1">
                    <a:lumMod val="65000"/>
                  </a:schemeClr>
                </a:solidFill>
              </a:rPr>
              <a:t>. Maxwell(</a:t>
            </a:r>
            <a:r>
              <a:rPr lang="ko-KR" altLang="en-US" sz="2400" dirty="0" smtClean="0">
                <a:solidFill>
                  <a:schemeClr val="tx1">
                    <a:lumMod val="65000"/>
                  </a:schemeClr>
                </a:solidFill>
              </a:rPr>
              <a:t>전자기장</a:t>
            </a:r>
            <a:r>
              <a:rPr lang="en-US" altLang="ko-KR" sz="2400" dirty="0" smtClean="0">
                <a:solidFill>
                  <a:schemeClr val="tx1">
                    <a:lumMod val="65000"/>
                  </a:schemeClr>
                </a:solidFill>
              </a:rPr>
              <a:t>), Bohr(</a:t>
            </a:r>
            <a:r>
              <a:rPr lang="ko-KR" altLang="en-US" sz="2400" dirty="0" smtClean="0">
                <a:solidFill>
                  <a:schemeClr val="tx1">
                    <a:lumMod val="65000"/>
                  </a:schemeClr>
                </a:solidFill>
              </a:rPr>
              <a:t>원자</a:t>
            </a:r>
            <a:r>
              <a:rPr lang="en-US" altLang="ko-KR" sz="2400" dirty="0" smtClean="0">
                <a:solidFill>
                  <a:schemeClr val="tx1">
                    <a:lumMod val="65000"/>
                  </a:schemeClr>
                </a:solidFill>
              </a:rPr>
              <a:t>), Einstein(</a:t>
            </a:r>
            <a:r>
              <a:rPr lang="ko-KR" altLang="en-US" sz="2400" dirty="0" smtClean="0">
                <a:solidFill>
                  <a:schemeClr val="tx1">
                    <a:lumMod val="65000"/>
                  </a:schemeClr>
                </a:solidFill>
              </a:rPr>
              <a:t>상대성</a:t>
            </a:r>
            <a:r>
              <a:rPr lang="en-US" altLang="ko-KR" sz="2400" dirty="0" smtClean="0">
                <a:solidFill>
                  <a:schemeClr val="tx1">
                    <a:lumMod val="6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ko-KR" sz="2400" dirty="0" smtClean="0">
                <a:solidFill>
                  <a:schemeClr val="tx1">
                    <a:lumMod val="65000"/>
                  </a:schemeClr>
                </a:solidFill>
              </a:rPr>
              <a:t>       ← </a:t>
            </a:r>
            <a:r>
              <a:rPr lang="ko-KR" altLang="en-US" sz="2400" dirty="0" smtClean="0">
                <a:solidFill>
                  <a:schemeClr val="tx1">
                    <a:lumMod val="65000"/>
                  </a:schemeClr>
                </a:solidFill>
              </a:rPr>
              <a:t>수식이 아니라 </a:t>
            </a:r>
            <a:r>
              <a:rPr lang="en-US" altLang="ko-KR" sz="2400" dirty="0" smtClean="0">
                <a:solidFill>
                  <a:schemeClr val="tx1">
                    <a:lumMod val="65000"/>
                  </a:schemeClr>
                </a:solidFill>
              </a:rPr>
              <a:t>visual imagery, ‘</a:t>
            </a:r>
            <a:r>
              <a:rPr lang="ko-KR" altLang="en-US" sz="2400" dirty="0" smtClean="0">
                <a:solidFill>
                  <a:schemeClr val="tx1">
                    <a:lumMod val="65000"/>
                  </a:schemeClr>
                </a:solidFill>
              </a:rPr>
              <a:t>뭔가 팍</a:t>
            </a:r>
            <a:r>
              <a:rPr lang="en-US" altLang="ko-KR" sz="2400" dirty="0" smtClean="0">
                <a:solidFill>
                  <a:schemeClr val="tx1">
                    <a:lumMod val="65000"/>
                  </a:schemeClr>
                </a:solidFill>
              </a:rPr>
              <a:t>!’, </a:t>
            </a:r>
            <a:r>
              <a:rPr lang="ko-KR" altLang="en-US" sz="2400" dirty="0" smtClean="0">
                <a:solidFill>
                  <a:schemeClr val="tx1">
                    <a:lumMod val="65000"/>
                  </a:schemeClr>
                </a:solidFill>
              </a:rPr>
              <a:t>은유생산</a:t>
            </a:r>
            <a:endParaRPr lang="en-US" altLang="ko-KR" sz="2400" dirty="0" smtClean="0">
              <a:solidFill>
                <a:schemeClr val="tx1">
                  <a:lumMod val="65000"/>
                </a:schemeClr>
              </a:solidFill>
            </a:endParaRPr>
          </a:p>
          <a:p>
            <a:pPr marL="0" indent="0">
              <a:buFontTx/>
              <a:buChar char="-"/>
            </a:pPr>
            <a:r>
              <a:rPr lang="ko-KR" altLang="en-US" sz="2400" dirty="0" smtClean="0">
                <a:solidFill>
                  <a:schemeClr val="tx1">
                    <a:lumMod val="65000"/>
                  </a:schemeClr>
                </a:solidFill>
              </a:rPr>
              <a:t> 조선왕조 </a:t>
            </a:r>
            <a:r>
              <a:rPr lang="en-US" altLang="ko-KR" sz="2400" dirty="0" smtClean="0">
                <a:solidFill>
                  <a:schemeClr val="tx1">
                    <a:lumMod val="65000"/>
                  </a:schemeClr>
                </a:solidFill>
              </a:rPr>
              <a:t>500</a:t>
            </a:r>
            <a:r>
              <a:rPr lang="ko-KR" altLang="en-US" sz="2400" dirty="0" smtClean="0">
                <a:solidFill>
                  <a:schemeClr val="tx1">
                    <a:lumMod val="65000"/>
                  </a:schemeClr>
                </a:solidFill>
              </a:rPr>
              <a:t>년</a:t>
            </a:r>
            <a:r>
              <a:rPr lang="en-US" altLang="ko-KR" sz="2400" dirty="0" smtClean="0">
                <a:solidFill>
                  <a:schemeClr val="tx1">
                    <a:lumMod val="65000"/>
                  </a:schemeClr>
                </a:solidFill>
              </a:rPr>
              <a:t>; </a:t>
            </a:r>
            <a:r>
              <a:rPr lang="ko-KR" altLang="en-US" sz="2400" dirty="0" smtClean="0">
                <a:solidFill>
                  <a:schemeClr val="tx1">
                    <a:lumMod val="65000"/>
                  </a:schemeClr>
                </a:solidFill>
              </a:rPr>
              <a:t>시의 정치</a:t>
            </a:r>
            <a:r>
              <a:rPr lang="en-US" altLang="ko-KR" sz="2400" dirty="0" smtClean="0">
                <a:solidFill>
                  <a:schemeClr val="tx1">
                    <a:lumMod val="65000"/>
                  </a:schemeClr>
                </a:solidFill>
              </a:rPr>
              <a:t>, ‘</a:t>
            </a:r>
            <a:r>
              <a:rPr lang="ko-KR" altLang="en-US" sz="2400" dirty="0" smtClean="0">
                <a:solidFill>
                  <a:schemeClr val="tx1">
                    <a:lumMod val="65000"/>
                  </a:schemeClr>
                </a:solidFill>
              </a:rPr>
              <a:t>시인공화국</a:t>
            </a:r>
            <a:r>
              <a:rPr lang="en-US" altLang="ko-KR" sz="2400" dirty="0" smtClean="0">
                <a:solidFill>
                  <a:schemeClr val="tx1">
                    <a:lumMod val="65000"/>
                  </a:schemeClr>
                </a:solidFill>
              </a:rPr>
              <a:t>’(?)</a:t>
            </a:r>
          </a:p>
          <a:p>
            <a:pPr marL="0" indent="0">
              <a:buNone/>
            </a:pPr>
            <a:r>
              <a:rPr lang="en-US" altLang="ko-KR" sz="2400" dirty="0" smtClean="0">
                <a:solidFill>
                  <a:schemeClr val="tx1">
                    <a:lumMod val="65000"/>
                  </a:schemeClr>
                </a:solidFill>
              </a:rPr>
              <a:t>  </a:t>
            </a:r>
            <a:r>
              <a:rPr lang="ko-KR" altLang="en-US" sz="2400" dirty="0" smtClean="0">
                <a:solidFill>
                  <a:schemeClr val="tx1">
                    <a:lumMod val="65000"/>
                  </a:schemeClr>
                </a:solidFill>
              </a:rPr>
              <a:t>언어의 최적 상태</a:t>
            </a:r>
            <a:r>
              <a:rPr lang="en-US" altLang="ko-KR" sz="2400" dirty="0" smtClean="0">
                <a:solidFill>
                  <a:schemeClr val="tx1">
                    <a:lumMod val="65000"/>
                  </a:schemeClr>
                </a:solidFill>
              </a:rPr>
              <a:t>(</a:t>
            </a:r>
            <a:r>
              <a:rPr lang="ko-KR" altLang="en-US" sz="2400" dirty="0" smtClean="0">
                <a:solidFill>
                  <a:schemeClr val="tx1">
                    <a:lumMod val="65000"/>
                  </a:schemeClr>
                </a:solidFill>
              </a:rPr>
              <a:t>운율</a:t>
            </a:r>
            <a:r>
              <a:rPr lang="en-US" altLang="ko-KR" sz="2400" dirty="0" smtClean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ko-KR" altLang="en-US" sz="2400" dirty="0" smtClean="0">
                <a:solidFill>
                  <a:schemeClr val="tx1">
                    <a:lumMod val="65000"/>
                  </a:schemeClr>
                </a:solidFill>
              </a:rPr>
              <a:t>표상화</a:t>
            </a:r>
            <a:r>
              <a:rPr lang="en-US" altLang="ko-KR" sz="2400" dirty="0" smtClean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ko-KR" altLang="en-US" sz="2400" dirty="0" smtClean="0">
                <a:solidFill>
                  <a:schemeClr val="tx1">
                    <a:lumMod val="65000"/>
                  </a:schemeClr>
                </a:solidFill>
              </a:rPr>
              <a:t>함축</a:t>
            </a:r>
            <a:r>
              <a:rPr lang="en-US" altLang="ko-KR" sz="2400" dirty="0" smtClean="0">
                <a:solidFill>
                  <a:schemeClr val="tx1">
                    <a:lumMod val="65000"/>
                  </a:schemeClr>
                </a:solidFill>
              </a:rPr>
              <a:t>), </a:t>
            </a:r>
            <a:r>
              <a:rPr lang="ko-KR" altLang="en-US" sz="2400" dirty="0" smtClean="0">
                <a:solidFill>
                  <a:schemeClr val="tx1">
                    <a:lumMod val="65000"/>
                  </a:schemeClr>
                </a:solidFill>
              </a:rPr>
              <a:t>예민한 마음</a:t>
            </a:r>
            <a:r>
              <a:rPr lang="en-US" altLang="ko-KR" sz="2400" dirty="0" smtClean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ko-KR" altLang="en-US" sz="2400" dirty="0" err="1" smtClean="0">
                <a:solidFill>
                  <a:schemeClr val="tx1">
                    <a:lumMod val="65000"/>
                  </a:schemeClr>
                </a:solidFill>
              </a:rPr>
              <a:t>비젼</a:t>
            </a:r>
            <a:endParaRPr lang="en-US" altLang="ko-KR" sz="2400" dirty="0" smtClean="0">
              <a:solidFill>
                <a:schemeClr val="tx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2400" dirty="0" smtClean="0">
                <a:solidFill>
                  <a:schemeClr val="tx1">
                    <a:lumMod val="65000"/>
                  </a:schemeClr>
                </a:solidFill>
              </a:rPr>
              <a:t>   → ‘</a:t>
            </a:r>
            <a:r>
              <a:rPr lang="ko-KR" altLang="en-US" sz="2400" dirty="0" smtClean="0">
                <a:solidFill>
                  <a:schemeClr val="tx1">
                    <a:lumMod val="65000"/>
                  </a:schemeClr>
                </a:solidFill>
              </a:rPr>
              <a:t>소통의 정치</a:t>
            </a:r>
            <a:r>
              <a:rPr lang="en-US" altLang="ko-KR" sz="2400" dirty="0" smtClean="0">
                <a:solidFill>
                  <a:schemeClr val="tx1">
                    <a:lumMod val="65000"/>
                  </a:schemeClr>
                </a:solidFill>
              </a:rPr>
              <a:t>’</a:t>
            </a:r>
          </a:p>
          <a:p>
            <a:pPr marL="0" indent="0">
              <a:buFontTx/>
              <a:buChar char="-"/>
            </a:pPr>
            <a:r>
              <a:rPr lang="ko-KR" altLang="en-US" sz="2400" dirty="0" smtClean="0">
                <a:solidFill>
                  <a:schemeClr val="tx1">
                    <a:lumMod val="65000"/>
                  </a:schemeClr>
                </a:solidFill>
              </a:rPr>
              <a:t> 시</a:t>
            </a:r>
            <a:r>
              <a:rPr lang="en-US" altLang="ko-KR" sz="2400" dirty="0" smtClean="0">
                <a:solidFill>
                  <a:schemeClr val="tx1">
                    <a:lumMod val="65000"/>
                  </a:schemeClr>
                </a:solidFill>
              </a:rPr>
              <a:t>; ‘</a:t>
            </a:r>
            <a:r>
              <a:rPr lang="ko-KR" altLang="en-US" sz="2400" dirty="0" smtClean="0">
                <a:solidFill>
                  <a:schemeClr val="tx1">
                    <a:lumMod val="65000"/>
                  </a:schemeClr>
                </a:solidFill>
              </a:rPr>
              <a:t>벌거벗은 삶</a:t>
            </a:r>
            <a:r>
              <a:rPr lang="en-US" altLang="ko-KR" sz="2400" dirty="0" smtClean="0">
                <a:solidFill>
                  <a:schemeClr val="tx1">
                    <a:lumMod val="65000"/>
                  </a:schemeClr>
                </a:solidFill>
              </a:rPr>
              <a:t>’</a:t>
            </a:r>
            <a:r>
              <a:rPr lang="ko-KR" altLang="en-US" sz="2400" dirty="0" smtClean="0">
                <a:solidFill>
                  <a:schemeClr val="tx1">
                    <a:lumMod val="65000"/>
                  </a:schemeClr>
                </a:solidFill>
              </a:rPr>
              <a:t>에 견딜 수 있게 하는 </a:t>
            </a:r>
            <a:r>
              <a:rPr lang="en-US" altLang="ko-KR" sz="2400" dirty="0" smtClean="0">
                <a:solidFill>
                  <a:schemeClr val="tx1">
                    <a:lumMod val="65000"/>
                  </a:schemeClr>
                </a:solidFill>
              </a:rPr>
              <a:t>‘</a:t>
            </a:r>
            <a:r>
              <a:rPr lang="ko-KR" altLang="en-US" sz="2400" dirty="0" smtClean="0">
                <a:solidFill>
                  <a:schemeClr val="tx1">
                    <a:lumMod val="65000"/>
                  </a:schemeClr>
                </a:solidFill>
              </a:rPr>
              <a:t>마음</a:t>
            </a:r>
            <a:r>
              <a:rPr lang="en-US" altLang="ko-KR" sz="2400" dirty="0" smtClean="0">
                <a:solidFill>
                  <a:schemeClr val="tx1">
                    <a:lumMod val="65000"/>
                  </a:schemeClr>
                </a:solidFill>
              </a:rPr>
              <a:t>’</a:t>
            </a:r>
            <a:r>
              <a:rPr lang="ko-KR" altLang="en-US" sz="2400" dirty="0" smtClean="0">
                <a:solidFill>
                  <a:schemeClr val="tx1">
                    <a:lumMod val="65000"/>
                  </a:schemeClr>
                </a:solidFill>
              </a:rPr>
              <a:t>의 겹을 감싸</a:t>
            </a:r>
            <a:endParaRPr lang="en-US" altLang="ko-KR" sz="2400" dirty="0" smtClean="0">
              <a:solidFill>
                <a:schemeClr val="tx1">
                  <a:lumMod val="65000"/>
                </a:schemeClr>
              </a:solidFill>
            </a:endParaRPr>
          </a:p>
          <a:p>
            <a:pPr marL="0" indent="0">
              <a:buFontTx/>
              <a:buChar char="-"/>
            </a:pPr>
            <a:r>
              <a:rPr lang="en-US" altLang="ko-KR" sz="24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ko-KR" altLang="en-US" sz="2400" dirty="0" smtClean="0">
                <a:solidFill>
                  <a:schemeClr val="tx1">
                    <a:lumMod val="65000"/>
                  </a:schemeClr>
                </a:solidFill>
              </a:rPr>
              <a:t>시</a:t>
            </a:r>
            <a:r>
              <a:rPr lang="en-US" altLang="ko-KR" sz="2400" dirty="0" smtClean="0">
                <a:solidFill>
                  <a:schemeClr val="tx1">
                    <a:lumMod val="65000"/>
                  </a:schemeClr>
                </a:solidFill>
              </a:rPr>
              <a:t>; </a:t>
            </a:r>
            <a:r>
              <a:rPr lang="ko-KR" altLang="en-US" sz="2400" dirty="0" smtClean="0">
                <a:solidFill>
                  <a:schemeClr val="tx1">
                    <a:lumMod val="65000"/>
                  </a:schemeClr>
                </a:solidFill>
              </a:rPr>
              <a:t>사람의 마음을 얻는다 → </a:t>
            </a:r>
            <a:r>
              <a:rPr lang="ko-KR" altLang="en-US" sz="1800" dirty="0" smtClean="0">
                <a:solidFill>
                  <a:schemeClr val="tx1">
                    <a:lumMod val="65000"/>
                  </a:schemeClr>
                </a:solidFill>
              </a:rPr>
              <a:t>최소한 여러분의 연애에 도움</a:t>
            </a:r>
            <a:r>
              <a:rPr lang="en-US" altLang="ko-KR" sz="18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endParaRPr lang="ko-KR" altLang="en-US" sz="18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창의성의 자리</a:t>
            </a:r>
            <a:endParaRPr lang="ko-KR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ko-KR" sz="1800" dirty="0" smtClean="0">
                <a:solidFill>
                  <a:schemeClr val="tx1">
                    <a:lumMod val="65000"/>
                  </a:schemeClr>
                </a:solidFill>
              </a:rPr>
              <a:t>Neurobiology, "Exploring the Brain's Role in Creativity", F. Balzac, 2006</a:t>
            </a:r>
          </a:p>
          <a:p>
            <a:pPr>
              <a:buNone/>
            </a:pPr>
            <a:r>
              <a:rPr lang="en-US" altLang="ko-KR" sz="1800" dirty="0" smtClean="0">
                <a:solidFill>
                  <a:schemeClr val="tx1">
                    <a:lumMod val="65000"/>
                  </a:schemeClr>
                </a:solidFill>
              </a:rPr>
              <a:t>- </a:t>
            </a:r>
            <a:r>
              <a:rPr lang="ko-KR" altLang="en-US" sz="1800" dirty="0" smtClean="0">
                <a:solidFill>
                  <a:schemeClr val="tx1">
                    <a:lumMod val="65000"/>
                  </a:schemeClr>
                </a:solidFill>
              </a:rPr>
              <a:t>창의적 인간은 고도의 전문지식 소지자</a:t>
            </a:r>
          </a:p>
          <a:p>
            <a:pPr>
              <a:buNone/>
            </a:pPr>
            <a:r>
              <a:rPr lang="en-US" altLang="ko-KR" sz="1800" dirty="0" smtClean="0">
                <a:solidFill>
                  <a:schemeClr val="tx1">
                    <a:lumMod val="65000"/>
                  </a:schemeClr>
                </a:solidFill>
              </a:rPr>
              <a:t>- </a:t>
            </a:r>
            <a:r>
              <a:rPr lang="ko-KR" altLang="en-US" sz="1800" dirty="0" err="1" smtClean="0">
                <a:solidFill>
                  <a:schemeClr val="tx1">
                    <a:lumMod val="65000"/>
                  </a:schemeClr>
                </a:solidFill>
              </a:rPr>
              <a:t>전두엽</a:t>
            </a:r>
            <a:r>
              <a:rPr lang="en-US" altLang="ko-KR" sz="1800" dirty="0" smtClean="0">
                <a:solidFill>
                  <a:schemeClr val="tx1">
                    <a:lumMod val="65000"/>
                  </a:schemeClr>
                </a:solidFill>
              </a:rPr>
              <a:t>(frontal lobe)</a:t>
            </a:r>
            <a:r>
              <a:rPr lang="ko-KR" altLang="en-US" sz="1800" dirty="0" smtClean="0">
                <a:solidFill>
                  <a:schemeClr val="tx1">
                    <a:lumMod val="65000"/>
                  </a:schemeClr>
                </a:solidFill>
              </a:rPr>
              <a:t>에 매개된 </a:t>
            </a:r>
            <a:r>
              <a:rPr lang="en-US" altLang="ko-KR" sz="1800" dirty="0" smtClean="0">
                <a:solidFill>
                  <a:schemeClr val="tx1">
                    <a:lumMod val="65000"/>
                  </a:schemeClr>
                </a:solidFill>
              </a:rPr>
              <a:t>Divergent Thinking </a:t>
            </a:r>
            <a:r>
              <a:rPr lang="ko-KR" altLang="en-US" sz="1800" dirty="0" smtClean="0">
                <a:solidFill>
                  <a:schemeClr val="tx1">
                    <a:lumMod val="65000"/>
                  </a:schemeClr>
                </a:solidFill>
              </a:rPr>
              <a:t>능숙</a:t>
            </a:r>
          </a:p>
          <a:p>
            <a:pPr>
              <a:buNone/>
            </a:pPr>
            <a:r>
              <a:rPr lang="en-US" altLang="ko-KR" sz="1800" dirty="0" smtClean="0">
                <a:solidFill>
                  <a:schemeClr val="tx1">
                    <a:lumMod val="65000"/>
                  </a:schemeClr>
                </a:solidFill>
              </a:rPr>
              <a:t>- </a:t>
            </a:r>
            <a:r>
              <a:rPr lang="ko-KR" altLang="en-US" sz="1800" dirty="0" err="1" smtClean="0">
                <a:solidFill>
                  <a:schemeClr val="tx1">
                    <a:lumMod val="65000"/>
                  </a:schemeClr>
                </a:solidFill>
              </a:rPr>
              <a:t>전두엽에서</a:t>
            </a:r>
            <a:r>
              <a:rPr lang="ko-KR" altLang="en-US" sz="18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ko-KR" altLang="en-US" sz="1800" dirty="0" err="1" smtClean="0">
                <a:solidFill>
                  <a:schemeClr val="tx1">
                    <a:lumMod val="65000"/>
                  </a:schemeClr>
                </a:solidFill>
              </a:rPr>
              <a:t>부신수질</a:t>
            </a:r>
            <a:r>
              <a:rPr lang="ko-KR" altLang="en-US" sz="1800" dirty="0" smtClean="0">
                <a:solidFill>
                  <a:schemeClr val="tx1">
                    <a:lumMod val="65000"/>
                  </a:schemeClr>
                </a:solidFill>
              </a:rPr>
              <a:t> 호르몬</a:t>
            </a:r>
            <a:r>
              <a:rPr lang="en-US" altLang="ko-KR" sz="1800" dirty="0" smtClean="0">
                <a:solidFill>
                  <a:schemeClr val="tx1">
                    <a:lumMod val="65000"/>
                  </a:schemeClr>
                </a:solidFill>
              </a:rPr>
              <a:t>(</a:t>
            </a:r>
            <a:r>
              <a:rPr lang="en-US" altLang="ko-KR" sz="1800" dirty="0" err="1" smtClean="0">
                <a:solidFill>
                  <a:schemeClr val="tx1">
                    <a:lumMod val="65000"/>
                  </a:schemeClr>
                </a:solidFill>
              </a:rPr>
              <a:t>norepinephrine</a:t>
            </a:r>
            <a:r>
              <a:rPr lang="en-US" altLang="ko-KR" sz="1800" dirty="0" smtClean="0">
                <a:solidFill>
                  <a:schemeClr val="tx1">
                    <a:lumMod val="65000"/>
                  </a:schemeClr>
                </a:solidFill>
              </a:rPr>
              <a:t>) </a:t>
            </a:r>
          </a:p>
          <a:p>
            <a:pPr>
              <a:buNone/>
            </a:pPr>
            <a:r>
              <a:rPr lang="en-US" altLang="ko-KR" sz="1800" dirty="0" smtClean="0">
                <a:solidFill>
                  <a:schemeClr val="tx1">
                    <a:lumMod val="65000"/>
                  </a:schemeClr>
                </a:solidFill>
              </a:rPr>
              <a:t>  </a:t>
            </a:r>
            <a:r>
              <a:rPr lang="ko-KR" altLang="en-US" sz="1800" dirty="0" smtClean="0">
                <a:solidFill>
                  <a:schemeClr val="tx1">
                    <a:lumMod val="65000"/>
                  </a:schemeClr>
                </a:solidFill>
              </a:rPr>
              <a:t>같은 신경전달물질을 조절하는 능력이 있음</a:t>
            </a:r>
          </a:p>
          <a:p>
            <a:pPr>
              <a:buNone/>
            </a:pPr>
            <a:r>
              <a:rPr lang="en-US" altLang="ko-KR" sz="1800" dirty="0" smtClean="0">
                <a:solidFill>
                  <a:schemeClr val="tx1">
                    <a:lumMod val="65000"/>
                  </a:schemeClr>
                </a:solidFill>
              </a:rPr>
              <a:t>- </a:t>
            </a:r>
            <a:r>
              <a:rPr lang="ko-KR" altLang="en-US" sz="1800" dirty="0" smtClean="0">
                <a:solidFill>
                  <a:schemeClr val="tx1">
                    <a:lumMod val="65000"/>
                  </a:schemeClr>
                </a:solidFill>
              </a:rPr>
              <a:t>창조충동은 </a:t>
            </a:r>
            <a:r>
              <a:rPr lang="ko-KR" altLang="en-US" sz="1800" dirty="0" err="1" smtClean="0">
                <a:solidFill>
                  <a:schemeClr val="tx1">
                    <a:lumMod val="65000"/>
                  </a:schemeClr>
                </a:solidFill>
              </a:rPr>
              <a:t>전두엽</a:t>
            </a:r>
            <a:r>
              <a:rPr lang="en-US" altLang="ko-KR" sz="1800" dirty="0" smtClean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ko-KR" altLang="en-US" sz="1800" dirty="0" err="1" smtClean="0">
                <a:solidFill>
                  <a:schemeClr val="tx1">
                    <a:lumMod val="65000"/>
                  </a:schemeClr>
                </a:solidFill>
              </a:rPr>
              <a:t>측두엽</a:t>
            </a:r>
            <a:r>
              <a:rPr lang="en-US" altLang="ko-KR" sz="1800" dirty="0" smtClean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ko-KR" altLang="en-US" sz="1800" dirty="0" smtClean="0">
                <a:solidFill>
                  <a:schemeClr val="tx1">
                    <a:lumMod val="65000"/>
                  </a:schemeClr>
                </a:solidFill>
              </a:rPr>
              <a:t>대뇌 </a:t>
            </a:r>
            <a:r>
              <a:rPr lang="ko-KR" altLang="en-US" sz="1800" dirty="0" err="1" smtClean="0">
                <a:solidFill>
                  <a:schemeClr val="tx1">
                    <a:lumMod val="65000"/>
                  </a:schemeClr>
                </a:solidFill>
              </a:rPr>
              <a:t>변연계에서</a:t>
            </a:r>
            <a:r>
              <a:rPr lang="ko-KR" altLang="en-US" sz="18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endParaRPr lang="en-US" altLang="ko-KR" sz="1800" dirty="0" smtClean="0">
              <a:solidFill>
                <a:schemeClr val="tx1">
                  <a:lumMod val="65000"/>
                </a:schemeClr>
              </a:solidFill>
            </a:endParaRPr>
          </a:p>
          <a:p>
            <a:pPr>
              <a:buNone/>
            </a:pPr>
            <a:r>
              <a:rPr lang="ko-KR" altLang="en-US" sz="1800" dirty="0" smtClean="0">
                <a:solidFill>
                  <a:schemeClr val="tx1">
                    <a:lumMod val="65000"/>
                  </a:schemeClr>
                </a:solidFill>
              </a:rPr>
              <a:t>   나오는 </a:t>
            </a:r>
            <a:r>
              <a:rPr lang="ko-KR" altLang="en-US" sz="1800" dirty="0" err="1" smtClean="0">
                <a:solidFill>
                  <a:schemeClr val="tx1">
                    <a:lumMod val="65000"/>
                  </a:schemeClr>
                </a:solidFill>
              </a:rPr>
              <a:t>도파민</a:t>
            </a:r>
            <a:r>
              <a:rPr lang="ko-KR" altLang="en-US" sz="1800" dirty="0" smtClean="0">
                <a:solidFill>
                  <a:schemeClr val="tx1">
                    <a:lumMod val="65000"/>
                  </a:schemeClr>
                </a:solidFill>
              </a:rPr>
              <a:t> 사이의 상호작용에서 기인함</a:t>
            </a:r>
            <a:r>
              <a:rPr lang="en-US" altLang="ko-KR" sz="1800" dirty="0" smtClean="0">
                <a:solidFill>
                  <a:schemeClr val="tx1">
                    <a:lumMod val="65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en-US" altLang="ko-KR" sz="1800" dirty="0" smtClean="0">
                <a:solidFill>
                  <a:schemeClr val="tx1">
                    <a:lumMod val="65000"/>
                  </a:schemeClr>
                </a:solidFill>
              </a:rPr>
              <a:t>※ </a:t>
            </a:r>
            <a:r>
              <a:rPr lang="ko-KR" altLang="en-US" sz="1800" dirty="0" err="1" smtClean="0">
                <a:solidFill>
                  <a:schemeClr val="tx1">
                    <a:lumMod val="65000"/>
                  </a:schemeClr>
                </a:solidFill>
              </a:rPr>
              <a:t>전두엽의</a:t>
            </a:r>
            <a:r>
              <a:rPr lang="ko-KR" altLang="en-US" sz="1800" dirty="0" smtClean="0">
                <a:solidFill>
                  <a:schemeClr val="tx1">
                    <a:lumMod val="65000"/>
                  </a:schemeClr>
                </a:solidFill>
              </a:rPr>
              <a:t> 이상</a:t>
            </a:r>
            <a:r>
              <a:rPr lang="en-US" altLang="ko-KR" sz="1800" dirty="0" smtClean="0">
                <a:solidFill>
                  <a:schemeClr val="tx1">
                    <a:lumMod val="65000"/>
                  </a:schemeClr>
                </a:solidFill>
              </a:rPr>
              <a:t>(</a:t>
            </a:r>
            <a:r>
              <a:rPr lang="ko-KR" altLang="en-US" sz="1800" dirty="0" smtClean="0">
                <a:solidFill>
                  <a:schemeClr val="tx1">
                    <a:lumMod val="65000"/>
                  </a:schemeClr>
                </a:solidFill>
              </a:rPr>
              <a:t>우울증</a:t>
            </a:r>
            <a:r>
              <a:rPr lang="en-US" altLang="ko-KR" sz="1800" dirty="0" smtClean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ko-KR" altLang="en-US" sz="1800" dirty="0" smtClean="0">
                <a:solidFill>
                  <a:schemeClr val="tx1">
                    <a:lumMod val="65000"/>
                  </a:schemeClr>
                </a:solidFill>
              </a:rPr>
              <a:t>불안</a:t>
            </a:r>
            <a:r>
              <a:rPr lang="en-US" altLang="ko-KR" sz="1800" dirty="0" smtClean="0">
                <a:solidFill>
                  <a:schemeClr val="tx1">
                    <a:lumMod val="65000"/>
                  </a:schemeClr>
                </a:solidFill>
              </a:rPr>
              <a:t>)</a:t>
            </a:r>
            <a:r>
              <a:rPr lang="ko-KR" altLang="en-US" sz="1800" dirty="0" smtClean="0">
                <a:solidFill>
                  <a:schemeClr val="tx1">
                    <a:lumMod val="65000"/>
                  </a:schemeClr>
                </a:solidFill>
              </a:rPr>
              <a:t>은 창의력 감소</a:t>
            </a:r>
            <a:r>
              <a:rPr lang="en-US" altLang="ko-KR" sz="1800" dirty="0" smtClean="0">
                <a:solidFill>
                  <a:schemeClr val="tx1">
                    <a:lumMod val="65000"/>
                  </a:schemeClr>
                </a:solidFill>
              </a:rPr>
              <a:t>.</a:t>
            </a:r>
          </a:p>
          <a:p>
            <a:pPr>
              <a:buNone/>
            </a:pPr>
            <a:endParaRPr lang="en-US" altLang="ko-KR" sz="1800" dirty="0" smtClean="0">
              <a:solidFill>
                <a:schemeClr val="tx1">
                  <a:lumMod val="65000"/>
                </a:schemeClr>
              </a:solidFill>
            </a:endParaRPr>
          </a:p>
          <a:p>
            <a:pPr>
              <a:buNone/>
            </a:pPr>
            <a:r>
              <a:rPr lang="en-US" altLang="ko-KR" sz="1800" dirty="0" smtClean="0">
                <a:solidFill>
                  <a:schemeClr val="tx1">
                    <a:lumMod val="65000"/>
                  </a:schemeClr>
                </a:solidFill>
              </a:rPr>
              <a:t>Recent Philosophy of Mind</a:t>
            </a:r>
          </a:p>
          <a:p>
            <a:pPr>
              <a:buNone/>
            </a:pPr>
            <a:r>
              <a:rPr lang="en-US" altLang="ko-KR" sz="1800" dirty="0" smtClean="0">
                <a:solidFill>
                  <a:schemeClr val="tx1">
                    <a:lumMod val="65000"/>
                  </a:schemeClr>
                </a:solidFill>
              </a:rPr>
              <a:t>Mental Activities(think, guess, feel, imagine, believe, desire) = Brain Process</a:t>
            </a:r>
          </a:p>
          <a:p>
            <a:pPr>
              <a:buNone/>
            </a:pPr>
            <a:r>
              <a:rPr lang="en-US" altLang="ko-KR" sz="1800" dirty="0" smtClean="0">
                <a:solidFill>
                  <a:schemeClr val="tx1">
                    <a:lumMod val="65000"/>
                  </a:schemeClr>
                </a:solidFill>
              </a:rPr>
              <a:t>- Cartesian Cogito; </a:t>
            </a:r>
            <a:r>
              <a:rPr lang="ko-KR" altLang="en-US" sz="1800" dirty="0" smtClean="0">
                <a:solidFill>
                  <a:schemeClr val="tx1">
                    <a:lumMod val="65000"/>
                  </a:schemeClr>
                </a:solidFill>
              </a:rPr>
              <a:t>송과선</a:t>
            </a:r>
            <a:r>
              <a:rPr lang="en-US" altLang="ko-KR" sz="1800" dirty="0" smtClean="0">
                <a:solidFill>
                  <a:schemeClr val="tx1">
                    <a:lumMod val="65000"/>
                  </a:schemeClr>
                </a:solidFill>
              </a:rPr>
              <a:t>? C-fiber in brain?</a:t>
            </a:r>
          </a:p>
          <a:p>
            <a:pPr>
              <a:buNone/>
            </a:pPr>
            <a:r>
              <a:rPr lang="en-US" altLang="ko-KR" sz="1800" dirty="0" smtClean="0">
                <a:solidFill>
                  <a:schemeClr val="tx1">
                    <a:lumMod val="65000"/>
                  </a:schemeClr>
                </a:solidFill>
              </a:rPr>
              <a:t>- Smart-Kim Theory of Mind Body </a:t>
            </a:r>
            <a:r>
              <a:rPr lang="en-US" altLang="ko-KR" sz="1800" dirty="0" err="1" smtClean="0">
                <a:solidFill>
                  <a:schemeClr val="tx1">
                    <a:lumMod val="65000"/>
                  </a:schemeClr>
                </a:solidFill>
              </a:rPr>
              <a:t>Idendity</a:t>
            </a:r>
            <a:endParaRPr lang="en-US" altLang="ko-KR" sz="1800" dirty="0" smtClean="0">
              <a:solidFill>
                <a:schemeClr val="tx1">
                  <a:lumMod val="65000"/>
                </a:schemeClr>
              </a:solidFill>
            </a:endParaRPr>
          </a:p>
          <a:p>
            <a:pPr>
              <a:buNone/>
            </a:pPr>
            <a:r>
              <a:rPr lang="en-US" altLang="ko-KR" sz="1800" dirty="0" smtClean="0">
                <a:solidFill>
                  <a:schemeClr val="tx1">
                    <a:lumMod val="65000"/>
                  </a:schemeClr>
                </a:solidFill>
              </a:rPr>
              <a:t>- </a:t>
            </a:r>
            <a:r>
              <a:rPr lang="en-US" altLang="ko-KR" sz="1800" dirty="0" err="1" smtClean="0">
                <a:solidFill>
                  <a:schemeClr val="tx1">
                    <a:lumMod val="65000"/>
                  </a:schemeClr>
                </a:solidFill>
              </a:rPr>
              <a:t>Irreductionism</a:t>
            </a:r>
            <a:r>
              <a:rPr lang="en-US" altLang="ko-KR" sz="1800" dirty="0" smtClean="0">
                <a:solidFill>
                  <a:schemeClr val="tx1">
                    <a:lumMod val="65000"/>
                  </a:schemeClr>
                </a:solidFill>
              </a:rPr>
              <a:t>; our mental state can’t be reduced to such &amp; such physical conditions.</a:t>
            </a:r>
          </a:p>
          <a:p>
            <a:pPr>
              <a:buNone/>
            </a:pPr>
            <a:r>
              <a:rPr lang="en-US" altLang="ko-KR" sz="1800" dirty="0" smtClean="0">
                <a:solidFill>
                  <a:schemeClr val="tx1">
                    <a:lumMod val="65000"/>
                  </a:schemeClr>
                </a:solidFill>
              </a:rPr>
              <a:t>   </a:t>
            </a:r>
            <a:r>
              <a:rPr lang="en-US" altLang="ko-KR" sz="1800" dirty="0" err="1" smtClean="0">
                <a:solidFill>
                  <a:schemeClr val="tx1">
                    <a:lumMod val="65000"/>
                  </a:schemeClr>
                </a:solidFill>
              </a:rPr>
              <a:t>eg</a:t>
            </a:r>
            <a:r>
              <a:rPr lang="en-US" altLang="ko-KR" sz="1800" dirty="0" smtClean="0">
                <a:solidFill>
                  <a:schemeClr val="tx1">
                    <a:lumMod val="65000"/>
                  </a:schemeClr>
                </a:solidFill>
              </a:rPr>
              <a:t>) </a:t>
            </a:r>
            <a:r>
              <a:rPr lang="ko-KR" altLang="en-US" sz="1800" dirty="0" smtClean="0">
                <a:solidFill>
                  <a:schemeClr val="tx1">
                    <a:lumMod val="65000"/>
                  </a:schemeClr>
                </a:solidFill>
              </a:rPr>
              <a:t>禪僧</a:t>
            </a:r>
            <a:r>
              <a:rPr lang="en-US" altLang="ko-KR" sz="1800" dirty="0" smtClean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ko-KR" altLang="en-US" sz="1800" dirty="0" smtClean="0">
                <a:solidFill>
                  <a:schemeClr val="tx1">
                    <a:lumMod val="65000"/>
                  </a:schemeClr>
                </a:solidFill>
              </a:rPr>
              <a:t>요기의 禪靜 ← </a:t>
            </a:r>
            <a:r>
              <a:rPr lang="en-US" altLang="ko-KR" sz="1800" dirty="0" err="1" smtClean="0">
                <a:solidFill>
                  <a:schemeClr val="tx1">
                    <a:lumMod val="65000"/>
                  </a:schemeClr>
                </a:solidFill>
              </a:rPr>
              <a:t>norepinephrine</a:t>
            </a:r>
            <a:r>
              <a:rPr lang="en-US" altLang="ko-KR" sz="1800" dirty="0" smtClean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ko-KR" altLang="en-US" sz="1800" dirty="0" err="1" smtClean="0">
                <a:solidFill>
                  <a:schemeClr val="tx1">
                    <a:lumMod val="65000"/>
                  </a:schemeClr>
                </a:solidFill>
              </a:rPr>
              <a:t>도파민</a:t>
            </a:r>
            <a:r>
              <a:rPr lang="en-US" altLang="ko-KR" sz="1800" dirty="0" smtClean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ko-KR" altLang="en-US" sz="1800" dirty="0" smtClean="0">
                <a:solidFill>
                  <a:schemeClr val="tx1">
                    <a:lumMod val="65000"/>
                  </a:schemeClr>
                </a:solidFill>
              </a:rPr>
              <a:t>혈압</a:t>
            </a:r>
            <a:r>
              <a:rPr lang="en-US" altLang="ko-KR" sz="1800" dirty="0" smtClean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ko-KR" altLang="en-US" sz="1800" dirty="0" smtClean="0">
                <a:solidFill>
                  <a:schemeClr val="tx1">
                    <a:lumMod val="65000"/>
                  </a:schemeClr>
                </a:solidFill>
              </a:rPr>
              <a:t>맥박 등의 의도된 조건</a:t>
            </a:r>
            <a:endParaRPr lang="en-US" altLang="ko-KR" sz="1800" dirty="0" smtClean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4" name="Picture 4" descr="br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023" y="2285991"/>
            <a:ext cx="2016125" cy="143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586670" y="2933691"/>
            <a:ext cx="792162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" tIns="10800" rIns="18000" bIns="10800"/>
          <a:lstStyle/>
          <a:p>
            <a:r>
              <a:rPr lang="en-US" altLang="ko-KR" sz="1200" dirty="0">
                <a:cs typeface="Arial" charset="0"/>
              </a:rPr>
              <a:t>Occipital lobe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500694" y="2500305"/>
            <a:ext cx="792162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" tIns="10800" rIns="18000" bIns="10800"/>
          <a:lstStyle/>
          <a:p>
            <a:r>
              <a:rPr lang="en-US" altLang="ko-KR" sz="1200">
                <a:cs typeface="Arial" charset="0"/>
              </a:rPr>
              <a:t>frontal lobe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715007" y="3532179"/>
            <a:ext cx="792163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" tIns="10800" rIns="18000" bIns="10800"/>
          <a:lstStyle/>
          <a:p>
            <a:r>
              <a:rPr lang="en-US" altLang="ko-KR" sz="1200" dirty="0">
                <a:cs typeface="Arial" charset="0"/>
              </a:rPr>
              <a:t>Temporal lobe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010407" y="2214554"/>
            <a:ext cx="792163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" tIns="10800" rIns="18000" bIns="10800"/>
          <a:lstStyle/>
          <a:p>
            <a:r>
              <a:rPr lang="en-US" altLang="ko-KR" sz="1200">
                <a:cs typeface="Arial" charset="0"/>
              </a:rPr>
              <a:t>Parietal lobe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algn="ctr">
              <a:buNone/>
            </a:pPr>
            <a:endParaRPr lang="en-US" altLang="ko-KR" dirty="0" smtClean="0"/>
          </a:p>
          <a:p>
            <a:pPr algn="ctr">
              <a:buNone/>
            </a:pPr>
            <a:endParaRPr lang="en-US" altLang="ko-KR" dirty="0" smtClean="0"/>
          </a:p>
          <a:p>
            <a:pPr algn="ctr">
              <a:buNone/>
            </a:pPr>
            <a:endParaRPr lang="en-US" altLang="ko-KR" dirty="0" smtClean="0"/>
          </a:p>
          <a:p>
            <a:pPr algn="ctr">
              <a:buNone/>
            </a:pP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</a:rPr>
              <a:t>감사합니다</a:t>
            </a:r>
            <a:endParaRPr lang="ko-KR" alt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536" y="404664"/>
            <a:ext cx="8229600" cy="6237287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r>
              <a:rPr lang="ko-KR" altLang="en-US" sz="5000" b="1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시</a:t>
            </a:r>
            <a:r>
              <a:rPr lang="ko-KR" altLang="en-US" sz="3200" b="1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 </a:t>
            </a:r>
            <a:r>
              <a:rPr lang="ko-KR" altLang="en-US" sz="3200" dirty="0" smtClean="0">
                <a:solidFill>
                  <a:srgbClr val="00B050"/>
                </a:solidFill>
              </a:rPr>
              <a:t> </a:t>
            </a:r>
          </a:p>
          <a:p>
            <a:r>
              <a:rPr lang="ko-KR" altLang="en-US" sz="2800" dirty="0" err="1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파블로</a:t>
            </a:r>
            <a:r>
              <a:rPr lang="ko-KR" altLang="en-US" sz="28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네루다 </a:t>
            </a:r>
          </a:p>
          <a:p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/>
            </a:r>
            <a:b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</a:br>
            <a:endParaRPr lang="ko-KR" altLang="en-US" sz="3200" dirty="0" smtClean="0">
              <a:solidFill>
                <a:srgbClr val="00B050"/>
              </a:solidFill>
              <a:latin typeface="궁서" pitchFamily="18" charset="-127"/>
              <a:ea typeface="궁서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그러니까 그 나이였어</a:t>
            </a:r>
            <a:r>
              <a:rPr lang="en-US" altLang="ko-KR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…… </a:t>
            </a: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시가 </a:t>
            </a:r>
          </a:p>
          <a:p>
            <a:pPr>
              <a:lnSpc>
                <a:spcPct val="120000"/>
              </a:lnSpc>
            </a:pP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나를 찾아왔어</a:t>
            </a:r>
            <a:r>
              <a:rPr lang="en-US" altLang="ko-KR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. </a:t>
            </a: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몰라</a:t>
            </a:r>
            <a:r>
              <a:rPr lang="en-US" altLang="ko-KR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그게 어디서 왔는지</a:t>
            </a:r>
            <a:r>
              <a:rPr lang="en-US" altLang="ko-KR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,</a:t>
            </a: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모르겠어</a:t>
            </a:r>
            <a:r>
              <a:rPr lang="en-US" altLang="ko-KR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겨울에서인지 강에서인지</a:t>
            </a:r>
            <a:r>
              <a:rPr lang="en-US" altLang="ko-KR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.</a:t>
            </a: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언제 어떻게 왔는지 모르겠어</a:t>
            </a:r>
            <a:r>
              <a:rPr lang="en-US" altLang="ko-KR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,</a:t>
            </a: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아냐</a:t>
            </a:r>
            <a:r>
              <a:rPr lang="en-US" altLang="ko-KR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그건 목소리가 아니었고</a:t>
            </a:r>
            <a:r>
              <a:rPr lang="en-US" altLang="ko-KR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말도 </a:t>
            </a:r>
          </a:p>
          <a:p>
            <a:pPr>
              <a:lnSpc>
                <a:spcPct val="120000"/>
              </a:lnSpc>
            </a:pP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아니었으며</a:t>
            </a:r>
            <a:r>
              <a:rPr lang="en-US" altLang="ko-KR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침묵도 아니었어</a:t>
            </a:r>
            <a:r>
              <a:rPr lang="en-US" altLang="ko-KR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,</a:t>
            </a: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하여간 어떤 길거리에서 나를 부르더군</a:t>
            </a:r>
            <a:r>
              <a:rPr lang="en-US" altLang="ko-KR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,</a:t>
            </a: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밤의 가지에서</a:t>
            </a:r>
            <a:r>
              <a:rPr lang="en-US" altLang="ko-KR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,</a:t>
            </a: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갑자기 다른 것들로부터</a:t>
            </a:r>
            <a:r>
              <a:rPr lang="en-US" altLang="ko-KR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,</a:t>
            </a: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격렬한 불 속에서 불렀어</a:t>
            </a:r>
            <a:r>
              <a:rPr lang="en-US" altLang="ko-KR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,</a:t>
            </a: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또는 혼자 돌아오는데 </a:t>
            </a:r>
            <a:r>
              <a:rPr lang="ko-KR" altLang="en-US" sz="3200" dirty="0" err="1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말야</a:t>
            </a: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그렇게 얼굴 없이 있는 나를 </a:t>
            </a:r>
          </a:p>
          <a:p>
            <a:pPr>
              <a:lnSpc>
                <a:spcPct val="120000"/>
              </a:lnSpc>
            </a:pP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그건 건드리더군</a:t>
            </a:r>
            <a:r>
              <a:rPr lang="en-US" altLang="ko-KR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.</a:t>
            </a: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</a:t>
            </a:r>
          </a:p>
          <a:p>
            <a:pPr>
              <a:lnSpc>
                <a:spcPct val="120000"/>
              </a:lnSpc>
            </a:pPr>
            <a:endParaRPr lang="ko-KR" altLang="en-US" sz="3200" dirty="0" smtClean="0">
              <a:solidFill>
                <a:srgbClr val="00B050"/>
              </a:solidFill>
              <a:latin typeface="궁서" pitchFamily="18" charset="-127"/>
              <a:ea typeface="궁서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나는 뭐라고 해야 할지 몰랐어</a:t>
            </a:r>
            <a:r>
              <a:rPr lang="en-US" altLang="ko-KR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내 입은 </a:t>
            </a:r>
          </a:p>
          <a:p>
            <a:pPr>
              <a:lnSpc>
                <a:spcPct val="120000"/>
              </a:lnSpc>
            </a:pP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이름들을 도무지 </a:t>
            </a:r>
          </a:p>
          <a:p>
            <a:pPr>
              <a:lnSpc>
                <a:spcPct val="120000"/>
              </a:lnSpc>
            </a:pP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대지 못했고</a:t>
            </a:r>
            <a:r>
              <a:rPr lang="en-US" altLang="ko-KR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,</a:t>
            </a: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눈은 멀었으며</a:t>
            </a:r>
            <a:r>
              <a:rPr lang="en-US" altLang="ko-KR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,</a:t>
            </a: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내 영혼 속에서 뭔가 시작되어 있었어</a:t>
            </a:r>
            <a:r>
              <a:rPr lang="en-US" altLang="ko-KR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,</a:t>
            </a: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熱이 나 잃어버린 날개</a:t>
            </a:r>
            <a:r>
              <a:rPr lang="en-US" altLang="ko-KR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,</a:t>
            </a: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또는 내 나름대로 해보았어</a:t>
            </a:r>
            <a:r>
              <a:rPr lang="en-US" altLang="ko-KR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,</a:t>
            </a: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그 불을 </a:t>
            </a:r>
          </a:p>
          <a:p>
            <a:pPr>
              <a:lnSpc>
                <a:spcPct val="120000"/>
              </a:lnSpc>
            </a:pP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해독하며</a:t>
            </a:r>
            <a:r>
              <a:rPr lang="en-US" altLang="ko-KR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,</a:t>
            </a: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나는 어렴풋한 첫 줄을 썼어 </a:t>
            </a:r>
          </a:p>
          <a:p>
            <a:pPr>
              <a:lnSpc>
                <a:spcPct val="120000"/>
              </a:lnSpc>
            </a:pP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어렴풋한</a:t>
            </a:r>
            <a:r>
              <a:rPr lang="en-US" altLang="ko-KR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뭔지 모를</a:t>
            </a:r>
            <a:r>
              <a:rPr lang="en-US" altLang="ko-KR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3200" dirty="0" err="1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순전한</a:t>
            </a: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ko-KR" altLang="en-US" sz="3200" dirty="0" err="1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넌센스</a:t>
            </a:r>
            <a:r>
              <a:rPr lang="en-US" altLang="ko-KR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,</a:t>
            </a:r>
            <a:r>
              <a:rPr lang="ko-KR" altLang="en-US" sz="32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</a:t>
            </a: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산돌고딕B" pitchFamily="18" charset="-127"/>
              <a:ea typeface="산돌고딕B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11"/>
          <p:cNvSpPr txBox="1">
            <a:spLocks/>
          </p:cNvSpPr>
          <p:nvPr/>
        </p:nvSpPr>
        <p:spPr>
          <a:xfrm>
            <a:off x="395536" y="476672"/>
            <a:ext cx="8136904" cy="58531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시는 쓰는 것이 아니다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시는 찾아온다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시가 그대를 방문하도록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마음의 민감한 </a:t>
            </a:r>
            <a:r>
              <a:rPr kumimoji="0" lang="ko-KR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感光鈑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혹은 다가가면 자동으로 마음의 문이 열리게 하는 센서가 있어야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시가 찾아오는 속도는 번개 같아서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생각할 겨를이 없다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생각하고 쓰지 않는다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ko-KR" alt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시는 의미하지 않는다</a:t>
            </a:r>
            <a:r>
              <a:rPr kumimoji="0" lang="en-US" altLang="ko-K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ko-KR" alt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그것은 존재한다</a:t>
            </a:r>
            <a:r>
              <a:rPr kumimoji="0" lang="en-US" altLang="ko-K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.”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그 어렴풋한 첫 줄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오 그 애매성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순수한 </a:t>
            </a:r>
            <a:r>
              <a:rPr kumimoji="0" lang="ko-KR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넌센스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초심자들은 시를 뜻으로 쓰려 하기 때문에 실패한다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시에 뜻이 전혀 없는 게 아니지만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뜻은 나중에 겨우 따라오게 해야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시가 탄생하는 자리</a:t>
            </a:r>
            <a:endParaRPr lang="ko-KR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o-KR" altLang="en-US" sz="2000" b="1" dirty="0" smtClean="0">
                <a:solidFill>
                  <a:srgbClr val="00B050"/>
                </a:solidFill>
              </a:rPr>
              <a:t>시의 연령은 영원한 思春期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ko-KR" altLang="en-US" sz="1600" dirty="0" smtClean="0">
                <a:solidFill>
                  <a:schemeClr val="tx1">
                    <a:lumMod val="65000"/>
                  </a:schemeClr>
                </a:solidFill>
              </a:rPr>
              <a:t>어디론가 멀리 훌쩍 떠나고 싶고</a:t>
            </a: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65000"/>
                  </a:schemeClr>
                </a:solidFill>
              </a:rPr>
              <a:t>누군가가 자꾸자꾸 보고 싶고</a:t>
            </a: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</a:rPr>
              <a:t>…</a:t>
            </a:r>
          </a:p>
          <a:p>
            <a:pPr>
              <a:buNone/>
            </a:pPr>
            <a:r>
              <a:rPr lang="en-US" altLang="ko-KR" sz="1600" dirty="0" err="1" smtClean="0">
                <a:solidFill>
                  <a:schemeClr val="tx1">
                    <a:lumMod val="65000"/>
                  </a:schemeClr>
                </a:solidFill>
              </a:rPr>
              <a:t>Sehnsucht</a:t>
            </a: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</a:schemeClr>
                </a:solidFill>
              </a:rPr>
              <a:t>nach</a:t>
            </a: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</a:rPr>
              <a:t> das </a:t>
            </a:r>
            <a:r>
              <a:rPr lang="en-US" altLang="ko-KR" sz="1600" dirty="0" err="1" smtClean="0">
                <a:solidFill>
                  <a:schemeClr val="tx1">
                    <a:lumMod val="65000"/>
                  </a:schemeClr>
                </a:solidFill>
              </a:rPr>
              <a:t>Ferne</a:t>
            </a: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</a:rPr>
              <a:t>!</a:t>
            </a:r>
          </a:p>
          <a:p>
            <a:pPr>
              <a:buNone/>
            </a:pPr>
            <a:endParaRPr lang="en-US" altLang="ko-KR" sz="1600" dirty="0" smtClean="0">
              <a:solidFill>
                <a:schemeClr val="tx1">
                  <a:lumMod val="65000"/>
                </a:schemeClr>
              </a:solidFill>
            </a:endParaRPr>
          </a:p>
          <a:p>
            <a:pPr>
              <a:buNone/>
            </a:pPr>
            <a:r>
              <a:rPr lang="ko-KR" altLang="en-US" sz="2000" b="1" dirty="0" smtClean="0">
                <a:solidFill>
                  <a:srgbClr val="00B050"/>
                </a:solidFill>
              </a:rPr>
              <a:t>나에게 들어온 최초의 시</a:t>
            </a:r>
            <a:r>
              <a:rPr lang="en-US" altLang="ko-KR" sz="2000" b="1" dirty="0" smtClean="0">
                <a:solidFill>
                  <a:srgbClr val="00B050"/>
                </a:solidFill>
              </a:rPr>
              <a:t>, </a:t>
            </a:r>
            <a:r>
              <a:rPr lang="ko-KR" altLang="en-US" sz="2000" b="1" dirty="0" err="1" smtClean="0">
                <a:solidFill>
                  <a:srgbClr val="00B050"/>
                </a:solidFill>
              </a:rPr>
              <a:t>릴케</a:t>
            </a:r>
            <a:endParaRPr lang="en-US" altLang="ko-KR" sz="20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ko-KR" altLang="en-US" sz="1600" dirty="0" err="1" smtClean="0">
                <a:solidFill>
                  <a:schemeClr val="tx1">
                    <a:lumMod val="65000"/>
                  </a:schemeClr>
                </a:solidFill>
              </a:rPr>
              <a:t>중딩</a:t>
            </a:r>
            <a:r>
              <a:rPr lang="ko-KR" altLang="en-US" sz="16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</a:rPr>
              <a:t>2</a:t>
            </a:r>
            <a:r>
              <a:rPr lang="ko-KR" altLang="en-US" sz="1600" dirty="0" smtClean="0">
                <a:solidFill>
                  <a:schemeClr val="tx1">
                    <a:lumMod val="65000"/>
                  </a:schemeClr>
                </a:solidFill>
              </a:rPr>
              <a:t>때 일기장 </a:t>
            </a: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</a:rPr>
              <a:t>6</a:t>
            </a:r>
            <a:r>
              <a:rPr lang="ko-KR" altLang="en-US" sz="1600" dirty="0" smtClean="0">
                <a:solidFill>
                  <a:schemeClr val="tx1">
                    <a:lumMod val="65000"/>
                  </a:schemeClr>
                </a:solidFill>
              </a:rPr>
              <a:t>월의 시 </a:t>
            </a: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</a:rPr>
              <a:t>‘</a:t>
            </a:r>
            <a:r>
              <a:rPr lang="ko-KR" altLang="en-US" sz="1600" dirty="0" smtClean="0">
                <a:solidFill>
                  <a:schemeClr val="tx1">
                    <a:lumMod val="65000"/>
                  </a:schemeClr>
                </a:solidFill>
              </a:rPr>
              <a:t>고독</a:t>
            </a: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</a:rPr>
              <a:t>’</a:t>
            </a:r>
            <a:r>
              <a:rPr lang="ko-KR" altLang="en-US" sz="1600" dirty="0" smtClean="0">
                <a:solidFill>
                  <a:schemeClr val="tx1">
                    <a:lumMod val="65000"/>
                  </a:schemeClr>
                </a:solidFill>
              </a:rPr>
              <a:t>을 보고는 그냥</a:t>
            </a:r>
            <a:endParaRPr lang="en-US" altLang="ko-KR" sz="1600" dirty="0" smtClean="0">
              <a:solidFill>
                <a:schemeClr val="tx1">
                  <a:lumMod val="65000"/>
                </a:schemeClr>
              </a:solidFill>
            </a:endParaRPr>
          </a:p>
          <a:p>
            <a:pPr>
              <a:buNone/>
            </a:pPr>
            <a:r>
              <a:rPr lang="ko-KR" altLang="en-US" sz="1600" dirty="0" smtClean="0">
                <a:solidFill>
                  <a:schemeClr val="tx2">
                    <a:lumMod val="50000"/>
                  </a:schemeClr>
                </a:solidFill>
              </a:rPr>
              <a:t>가슴이 무너져버려</a:t>
            </a:r>
            <a:r>
              <a:rPr lang="en-US" altLang="ko-KR" sz="16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ko-KR" altLang="en-US" sz="1600" dirty="0" smtClean="0">
                <a:solidFill>
                  <a:schemeClr val="tx2">
                    <a:lumMod val="50000"/>
                  </a:schemeClr>
                </a:solidFill>
              </a:rPr>
              <a:t>막 몸이 아파</a:t>
            </a:r>
            <a:endParaRPr lang="en-US" altLang="ko-KR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ko-KR" altLang="en-US" sz="1600" dirty="0" smtClean="0">
                <a:solidFill>
                  <a:schemeClr val="tx2">
                    <a:lumMod val="50000"/>
                  </a:schemeClr>
                </a:solidFill>
              </a:rPr>
              <a:t>이 아픔이 마냥 좋아</a:t>
            </a:r>
            <a:r>
              <a:rPr lang="en-US" altLang="ko-KR" sz="16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ko-KR" altLang="en-US" sz="1600" dirty="0" smtClean="0">
                <a:solidFill>
                  <a:schemeClr val="tx2">
                    <a:lumMod val="50000"/>
                  </a:schemeClr>
                </a:solidFill>
              </a:rPr>
              <a:t>뜻도 모른 채</a:t>
            </a:r>
            <a:endParaRPr lang="en-US" altLang="ko-KR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ko-KR" altLang="en-US" sz="1600" dirty="0" smtClean="0">
                <a:solidFill>
                  <a:schemeClr val="tx1">
                    <a:lumMod val="65000"/>
                  </a:schemeClr>
                </a:solidFill>
              </a:rPr>
              <a:t>그냥 어떤 한 단어가 죽도록 좋아</a:t>
            </a:r>
            <a:endParaRPr lang="en-US" altLang="ko-KR" sz="1600" dirty="0" smtClean="0">
              <a:solidFill>
                <a:schemeClr val="tx1">
                  <a:lumMod val="65000"/>
                </a:schemeClr>
              </a:solidFill>
            </a:endParaRPr>
          </a:p>
          <a:p>
            <a:pPr>
              <a:buNone/>
            </a:pPr>
            <a:r>
              <a:rPr lang="ko-KR" altLang="en-US" sz="1600" dirty="0" smtClean="0">
                <a:solidFill>
                  <a:schemeClr val="tx1">
                    <a:lumMod val="65000"/>
                  </a:schemeClr>
                </a:solidFill>
              </a:rPr>
              <a:t>지금 기억나는 </a:t>
            </a:r>
            <a:r>
              <a:rPr lang="ko-KR" altLang="en-US" sz="1600" dirty="0" err="1" smtClean="0">
                <a:solidFill>
                  <a:schemeClr val="tx1">
                    <a:lumMod val="65000"/>
                  </a:schemeClr>
                </a:solidFill>
              </a:rPr>
              <a:t>귀절</a:t>
            </a: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</a:rPr>
              <a:t>; “</a:t>
            </a:r>
            <a:r>
              <a:rPr lang="ko-KR" altLang="en-US" sz="1600" dirty="0" smtClean="0">
                <a:solidFill>
                  <a:schemeClr val="tx1">
                    <a:lumMod val="65000"/>
                  </a:schemeClr>
                </a:solidFill>
              </a:rPr>
              <a:t>고독</a:t>
            </a: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65000"/>
                  </a:schemeClr>
                </a:solidFill>
              </a:rPr>
              <a:t>너의 </a:t>
            </a:r>
            <a:r>
              <a:rPr lang="ko-KR" altLang="en-US" sz="1600" dirty="0" err="1" smtClean="0">
                <a:solidFill>
                  <a:schemeClr val="tx1">
                    <a:lumMod val="65000"/>
                  </a:schemeClr>
                </a:solidFill>
              </a:rPr>
              <a:t>희푸른</a:t>
            </a:r>
            <a:r>
              <a:rPr lang="ko-KR" altLang="en-US" sz="1600" dirty="0" smtClean="0">
                <a:solidFill>
                  <a:schemeClr val="tx1">
                    <a:lumMod val="65000"/>
                  </a:schemeClr>
                </a:solidFill>
              </a:rPr>
              <a:t> 이마를 내 무릎에 </a:t>
            </a:r>
            <a:r>
              <a:rPr lang="ko-KR" altLang="en-US" sz="1600" dirty="0" err="1" smtClean="0">
                <a:solidFill>
                  <a:schemeClr val="tx1">
                    <a:lumMod val="65000"/>
                  </a:schemeClr>
                </a:solidFill>
              </a:rPr>
              <a:t>어쩌구저쩌구</a:t>
            </a: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</a:rPr>
              <a:t>…”</a:t>
            </a:r>
          </a:p>
          <a:p>
            <a:pPr>
              <a:buNone/>
            </a:pPr>
            <a:r>
              <a:rPr lang="ko-KR" altLang="en-US" sz="1600" dirty="0" smtClean="0">
                <a:solidFill>
                  <a:schemeClr val="tx1">
                    <a:lumMod val="65000"/>
                  </a:schemeClr>
                </a:solidFill>
              </a:rPr>
              <a:t>소월의 </a:t>
            </a: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</a:rPr>
              <a:t>‘</a:t>
            </a:r>
            <a:r>
              <a:rPr lang="ko-KR" altLang="en-US" sz="1600" dirty="0" smtClean="0">
                <a:solidFill>
                  <a:schemeClr val="tx1">
                    <a:lumMod val="65000"/>
                  </a:schemeClr>
                </a:solidFill>
              </a:rPr>
              <a:t>초혼</a:t>
            </a: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</a:rPr>
              <a:t>’, </a:t>
            </a:r>
            <a:r>
              <a:rPr lang="ko-KR" altLang="en-US" sz="1600" dirty="0" smtClean="0">
                <a:solidFill>
                  <a:schemeClr val="tx1">
                    <a:lumMod val="65000"/>
                  </a:schemeClr>
                </a:solidFill>
              </a:rPr>
              <a:t>동주의 </a:t>
            </a: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</a:rPr>
              <a:t>‘</a:t>
            </a:r>
            <a:r>
              <a:rPr lang="ko-KR" altLang="en-US" sz="1600" dirty="0" smtClean="0">
                <a:solidFill>
                  <a:schemeClr val="tx1">
                    <a:lumMod val="65000"/>
                  </a:schemeClr>
                </a:solidFill>
              </a:rPr>
              <a:t>서시</a:t>
            </a: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</a:rPr>
              <a:t>’</a:t>
            </a:r>
            <a:r>
              <a:rPr lang="ko-KR" altLang="en-US" sz="1600" dirty="0" smtClean="0">
                <a:solidFill>
                  <a:schemeClr val="tx1">
                    <a:lumMod val="65000"/>
                  </a:schemeClr>
                </a:solidFill>
              </a:rPr>
              <a:t>에 퐁당 빠져</a:t>
            </a:r>
            <a:endParaRPr lang="en-US" altLang="ko-KR" sz="1600" dirty="0" smtClean="0">
              <a:solidFill>
                <a:schemeClr val="tx1">
                  <a:lumMod val="65000"/>
                </a:schemeClr>
              </a:solidFill>
            </a:endParaRPr>
          </a:p>
          <a:p>
            <a:pPr>
              <a:buNone/>
            </a:pPr>
            <a:endParaRPr lang="en-US" altLang="ko-KR" sz="1600" dirty="0" smtClean="0">
              <a:solidFill>
                <a:schemeClr val="tx1">
                  <a:lumMod val="65000"/>
                </a:schemeClr>
              </a:solidFill>
            </a:endParaRPr>
          </a:p>
          <a:p>
            <a:pPr>
              <a:buNone/>
            </a:pPr>
            <a:r>
              <a:rPr lang="ko-KR" altLang="en-US" sz="2000" b="1" dirty="0" smtClean="0">
                <a:solidFill>
                  <a:srgbClr val="00B050"/>
                </a:solidFill>
              </a:rPr>
              <a:t>시</a:t>
            </a:r>
            <a:r>
              <a:rPr lang="en-US" altLang="ko-KR" sz="2000" b="1" dirty="0" smtClean="0">
                <a:solidFill>
                  <a:srgbClr val="00B050"/>
                </a:solidFill>
              </a:rPr>
              <a:t>, </a:t>
            </a:r>
            <a:r>
              <a:rPr lang="ko-KR" altLang="en-US" sz="2000" b="1" dirty="0" smtClean="0">
                <a:solidFill>
                  <a:srgbClr val="00B050"/>
                </a:solidFill>
              </a:rPr>
              <a:t>그 최초의 쓴맛</a:t>
            </a:r>
            <a:endParaRPr lang="en-US" altLang="ko-KR" sz="16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ko-KR" altLang="en-US" sz="1600" dirty="0" smtClean="0">
                <a:solidFill>
                  <a:schemeClr val="tx1">
                    <a:lumMod val="65000"/>
                  </a:schemeClr>
                </a:solidFill>
              </a:rPr>
              <a:t>중</a:t>
            </a: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</a:rPr>
              <a:t>3</a:t>
            </a:r>
            <a:r>
              <a:rPr lang="ko-KR" altLang="en-US" sz="1600" dirty="0" smtClean="0">
                <a:solidFill>
                  <a:schemeClr val="tx1">
                    <a:lumMod val="65000"/>
                  </a:schemeClr>
                </a:solidFill>
              </a:rPr>
              <a:t>때 학원문학상 당선</a:t>
            </a: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</a:rPr>
              <a:t>; </a:t>
            </a:r>
            <a:r>
              <a:rPr lang="ko-KR" altLang="en-US" sz="1600" dirty="0" err="1" smtClean="0">
                <a:solidFill>
                  <a:schemeClr val="tx1">
                    <a:lumMod val="65000"/>
                  </a:schemeClr>
                </a:solidFill>
              </a:rPr>
              <a:t>박목월의</a:t>
            </a:r>
            <a:r>
              <a:rPr lang="ko-KR" altLang="en-US" sz="1600" dirty="0" smtClean="0">
                <a:solidFill>
                  <a:schemeClr val="tx1">
                    <a:lumMod val="65000"/>
                  </a:schemeClr>
                </a:solidFill>
              </a:rPr>
              <a:t> 혹평</a:t>
            </a: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</a:rPr>
              <a:t>, “</a:t>
            </a:r>
            <a:r>
              <a:rPr lang="ko-KR" altLang="en-US" sz="1600" dirty="0" smtClean="0">
                <a:solidFill>
                  <a:schemeClr val="tx1">
                    <a:lumMod val="65000"/>
                  </a:schemeClr>
                </a:solidFill>
              </a:rPr>
              <a:t>감수성이 병적이다</a:t>
            </a: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</a:rPr>
              <a:t>”</a:t>
            </a:r>
            <a:endParaRPr lang="ko-KR" altLang="en-US" sz="20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95536" y="476672"/>
            <a:ext cx="3672408" cy="543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b="1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고독</a:t>
            </a:r>
            <a:r>
              <a:rPr lang="ko-KR" altLang="en-US" sz="1400" b="1" dirty="0" smtClean="0">
                <a:solidFill>
                  <a:srgbClr val="00B050"/>
                </a:solidFill>
              </a:rPr>
              <a:t> </a:t>
            </a:r>
            <a:r>
              <a:rPr lang="ko-KR" altLang="en-US" sz="1400" dirty="0" smtClean="0">
                <a:solidFill>
                  <a:srgbClr val="00B050"/>
                </a:solidFill>
              </a:rPr>
              <a:t> </a:t>
            </a:r>
          </a:p>
          <a:p>
            <a:r>
              <a:rPr lang="ko-KR" altLang="en-US" sz="1400" dirty="0" err="1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라이너</a:t>
            </a: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마리아 </a:t>
            </a:r>
            <a:r>
              <a:rPr lang="ko-KR" altLang="en-US" sz="1400" dirty="0" err="1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릴케</a:t>
            </a: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</a:t>
            </a:r>
          </a:p>
          <a:p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/>
            </a:r>
            <a:b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</a:br>
            <a:endParaRPr lang="ko-KR" altLang="en-US" sz="1400" dirty="0" smtClean="0">
              <a:solidFill>
                <a:srgbClr val="00B050"/>
              </a:solidFill>
              <a:latin typeface="궁서" pitchFamily="18" charset="-127"/>
              <a:ea typeface="궁서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고독은 비와도 같은 것 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저녁을 찾아 바다에서 오른다</a:t>
            </a:r>
            <a:r>
              <a:rPr lang="en-US" altLang="ko-KR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.</a:t>
            </a: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멀고 먼 외진 들녘에서 오른다</a:t>
            </a:r>
            <a:r>
              <a:rPr lang="en-US" altLang="ko-KR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.</a:t>
            </a: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1400" dirty="0" err="1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늘상</a:t>
            </a: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고적하기만 한 하늘로 옮겨갔다가 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하늘에서 비로소 도시에 내린다</a:t>
            </a:r>
            <a:r>
              <a:rPr lang="en-US" altLang="ko-KR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.</a:t>
            </a: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</a:t>
            </a:r>
            <a:b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</a:br>
            <a:endParaRPr lang="ko-KR" altLang="en-US" sz="1400" dirty="0" smtClean="0">
              <a:solidFill>
                <a:srgbClr val="00B050"/>
              </a:solidFill>
              <a:latin typeface="궁서" pitchFamily="18" charset="-127"/>
              <a:ea typeface="궁서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아침을 향해 골목골목이 몸을 일으키고 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아무것도 찾아내지 못한 육신들이 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실망과 슬픔에 젖어 서로 떠나갈 때</a:t>
            </a:r>
            <a:r>
              <a:rPr lang="en-US" altLang="ko-KR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,</a:t>
            </a: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서로 미워하는 사람들이 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같은 잠자리에서 함께 잠들어야 할 때</a:t>
            </a:r>
            <a:r>
              <a:rPr lang="en-US" altLang="ko-KR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,</a:t>
            </a: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낮과 밤이 뒤엉킨 시각</a:t>
            </a:r>
            <a:r>
              <a:rPr lang="en-US" altLang="ko-KR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비가 되어 내리면 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/>
            </a:r>
            <a:b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</a:b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고독은 강물과 함께 흘러간다</a:t>
            </a:r>
            <a:r>
              <a:rPr lang="en-US" altLang="ko-KR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.</a:t>
            </a: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</a:t>
            </a:r>
            <a:endParaRPr lang="ko-KR" altLang="en-US" sz="1400" dirty="0">
              <a:solidFill>
                <a:srgbClr val="00B05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83968" y="1340768"/>
            <a:ext cx="4572000" cy="45769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e-DE" altLang="en-US" sz="1400" dirty="0" smtClean="0">
                <a:solidFill>
                  <a:schemeClr val="tx1">
                    <a:lumMod val="65000"/>
                  </a:schemeClr>
                </a:solidFill>
                <a:latin typeface="Georgia" pitchFamily="18" charset="0"/>
                <a:ea typeface="궁서" pitchFamily="18" charset="-127"/>
              </a:rPr>
              <a:t>DIE Einsamkeit ist wie ein Regen. </a:t>
            </a:r>
          </a:p>
          <a:p>
            <a:pPr>
              <a:lnSpc>
                <a:spcPct val="150000"/>
              </a:lnSpc>
            </a:pPr>
            <a:r>
              <a:rPr lang="de-DE" altLang="en-US" sz="1400" dirty="0" smtClean="0">
                <a:solidFill>
                  <a:schemeClr val="tx1">
                    <a:lumMod val="65000"/>
                  </a:schemeClr>
                </a:solidFill>
                <a:latin typeface="Georgia" pitchFamily="18" charset="0"/>
                <a:ea typeface="궁서" pitchFamily="18" charset="-127"/>
              </a:rPr>
              <a:t>Sie steigt vom Meer den Abenden entgegen; </a:t>
            </a:r>
          </a:p>
          <a:p>
            <a:pPr>
              <a:lnSpc>
                <a:spcPct val="150000"/>
              </a:lnSpc>
            </a:pPr>
            <a:r>
              <a:rPr lang="de-DE" altLang="en-US" sz="1400" dirty="0" smtClean="0">
                <a:solidFill>
                  <a:schemeClr val="tx1">
                    <a:lumMod val="65000"/>
                  </a:schemeClr>
                </a:solidFill>
                <a:latin typeface="Georgia" pitchFamily="18" charset="0"/>
                <a:ea typeface="궁서" pitchFamily="18" charset="-127"/>
              </a:rPr>
              <a:t>von Ebenen, die fern sind und entlegen, </a:t>
            </a:r>
          </a:p>
          <a:p>
            <a:pPr>
              <a:lnSpc>
                <a:spcPct val="150000"/>
              </a:lnSpc>
            </a:pPr>
            <a:r>
              <a:rPr lang="de-DE" altLang="en-US" sz="1400" dirty="0" smtClean="0">
                <a:solidFill>
                  <a:schemeClr val="tx1">
                    <a:lumMod val="65000"/>
                  </a:schemeClr>
                </a:solidFill>
                <a:latin typeface="Georgia" pitchFamily="18" charset="0"/>
                <a:ea typeface="궁서" pitchFamily="18" charset="-127"/>
              </a:rPr>
              <a:t>geht sie zum Himmel, der sie immer hat. </a:t>
            </a:r>
          </a:p>
          <a:p>
            <a:pPr>
              <a:lnSpc>
                <a:spcPct val="150000"/>
              </a:lnSpc>
            </a:pPr>
            <a:r>
              <a:rPr lang="de-DE" altLang="en-US" sz="1400" dirty="0" smtClean="0">
                <a:solidFill>
                  <a:schemeClr val="tx1">
                    <a:lumMod val="65000"/>
                  </a:schemeClr>
                </a:solidFill>
                <a:latin typeface="Georgia" pitchFamily="18" charset="0"/>
                <a:ea typeface="궁서" pitchFamily="18" charset="-127"/>
              </a:rPr>
              <a:t>Und erst vom Himmel fallt sie auf die Stadt. </a:t>
            </a:r>
          </a:p>
          <a:p>
            <a:pPr>
              <a:lnSpc>
                <a:spcPct val="150000"/>
              </a:lnSpc>
            </a:pPr>
            <a:r>
              <a:rPr lang="de-DE" altLang="en-US" sz="1400" dirty="0" smtClean="0">
                <a:solidFill>
                  <a:schemeClr val="tx1">
                    <a:lumMod val="65000"/>
                  </a:schemeClr>
                </a:solidFill>
                <a:latin typeface="Georgia" pitchFamily="18" charset="0"/>
                <a:ea typeface="궁서" pitchFamily="18" charset="-127"/>
              </a:rPr>
              <a:t/>
            </a:r>
            <a:br>
              <a:rPr lang="de-DE" altLang="en-US" sz="1400" dirty="0" smtClean="0">
                <a:solidFill>
                  <a:schemeClr val="tx1">
                    <a:lumMod val="65000"/>
                  </a:schemeClr>
                </a:solidFill>
                <a:latin typeface="Georgia" pitchFamily="18" charset="0"/>
                <a:ea typeface="궁서" pitchFamily="18" charset="-127"/>
              </a:rPr>
            </a:br>
            <a:r>
              <a:rPr lang="de-DE" altLang="en-US" sz="1400" dirty="0" smtClean="0">
                <a:solidFill>
                  <a:schemeClr val="tx1">
                    <a:lumMod val="65000"/>
                  </a:schemeClr>
                </a:solidFill>
                <a:latin typeface="Georgia" pitchFamily="18" charset="0"/>
                <a:ea typeface="궁서" pitchFamily="18" charset="-127"/>
              </a:rPr>
              <a:t>Regnet hernieder in den Zwitterstunden, </a:t>
            </a:r>
          </a:p>
          <a:p>
            <a:pPr>
              <a:lnSpc>
                <a:spcPct val="150000"/>
              </a:lnSpc>
            </a:pPr>
            <a:r>
              <a:rPr lang="de-DE" altLang="en-US" sz="1400" dirty="0" smtClean="0">
                <a:solidFill>
                  <a:schemeClr val="tx1">
                    <a:lumMod val="65000"/>
                  </a:schemeClr>
                </a:solidFill>
                <a:latin typeface="Georgia" pitchFamily="18" charset="0"/>
                <a:ea typeface="궁서" pitchFamily="18" charset="-127"/>
              </a:rPr>
              <a:t>wenn sich nach Morgen wenden alle Gassen </a:t>
            </a:r>
          </a:p>
          <a:p>
            <a:pPr>
              <a:lnSpc>
                <a:spcPct val="150000"/>
              </a:lnSpc>
            </a:pPr>
            <a:r>
              <a:rPr lang="de-DE" altLang="en-US" sz="1400" dirty="0" smtClean="0">
                <a:solidFill>
                  <a:schemeClr val="tx1">
                    <a:lumMod val="65000"/>
                  </a:schemeClr>
                </a:solidFill>
                <a:latin typeface="Georgia" pitchFamily="18" charset="0"/>
                <a:ea typeface="궁서" pitchFamily="18" charset="-127"/>
              </a:rPr>
              <a:t>und wenn die Leiber, welche nichts gefunden, </a:t>
            </a:r>
          </a:p>
          <a:p>
            <a:pPr>
              <a:lnSpc>
                <a:spcPct val="150000"/>
              </a:lnSpc>
            </a:pPr>
            <a:r>
              <a:rPr lang="de-DE" altLang="en-US" sz="1400" dirty="0" smtClean="0">
                <a:solidFill>
                  <a:schemeClr val="tx1">
                    <a:lumMod val="65000"/>
                  </a:schemeClr>
                </a:solidFill>
                <a:latin typeface="Georgia" pitchFamily="18" charset="0"/>
                <a:ea typeface="궁서" pitchFamily="18" charset="-127"/>
              </a:rPr>
              <a:t>enttauscht und traurig von einander lassen; </a:t>
            </a:r>
          </a:p>
          <a:p>
            <a:pPr>
              <a:lnSpc>
                <a:spcPct val="150000"/>
              </a:lnSpc>
            </a:pPr>
            <a:r>
              <a:rPr lang="de-DE" altLang="en-US" sz="1400" dirty="0" smtClean="0">
                <a:solidFill>
                  <a:schemeClr val="tx1">
                    <a:lumMod val="65000"/>
                  </a:schemeClr>
                </a:solidFill>
                <a:latin typeface="Georgia" pitchFamily="18" charset="0"/>
                <a:ea typeface="궁서" pitchFamily="18" charset="-127"/>
              </a:rPr>
              <a:t>und wenn die Menschen, die einander hassen, </a:t>
            </a:r>
          </a:p>
          <a:p>
            <a:pPr>
              <a:lnSpc>
                <a:spcPct val="150000"/>
              </a:lnSpc>
            </a:pPr>
            <a:r>
              <a:rPr lang="de-DE" altLang="en-US" sz="1400" dirty="0" smtClean="0">
                <a:solidFill>
                  <a:schemeClr val="tx1">
                    <a:lumMod val="65000"/>
                  </a:schemeClr>
                </a:solidFill>
                <a:latin typeface="Georgia" pitchFamily="18" charset="0"/>
                <a:ea typeface="궁서" pitchFamily="18" charset="-127"/>
              </a:rPr>
              <a:t>in einem Bett zusammen schlafen mussen: </a:t>
            </a:r>
          </a:p>
          <a:p>
            <a:pPr>
              <a:lnSpc>
                <a:spcPct val="150000"/>
              </a:lnSpc>
            </a:pPr>
            <a:endParaRPr lang="de-DE" altLang="en-US" sz="1400" dirty="0" smtClean="0">
              <a:solidFill>
                <a:schemeClr val="tx1">
                  <a:lumMod val="65000"/>
                </a:schemeClr>
              </a:solidFill>
              <a:latin typeface="Georgia" pitchFamily="18" charset="0"/>
              <a:ea typeface="궁서" pitchFamily="18" charset="-127"/>
            </a:endParaRPr>
          </a:p>
          <a:p>
            <a:pPr>
              <a:lnSpc>
                <a:spcPct val="150000"/>
              </a:lnSpc>
            </a:pPr>
            <a:r>
              <a:rPr lang="de-DE" altLang="en-US" sz="1400" dirty="0" smtClean="0">
                <a:solidFill>
                  <a:schemeClr val="tx1">
                    <a:lumMod val="65000"/>
                  </a:schemeClr>
                </a:solidFill>
                <a:latin typeface="Georgia" pitchFamily="18" charset="0"/>
                <a:ea typeface="궁서" pitchFamily="18" charset="-127"/>
              </a:rPr>
              <a:t>dann geht die Einsamkeit mit den Flussen.... </a:t>
            </a:r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발견</a:t>
            </a:r>
            <a:r>
              <a:rPr lang="en-US" altLang="ko-K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ko-KR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자각</a:t>
            </a:r>
            <a:r>
              <a:rPr lang="en-US" altLang="ko-K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ko-KR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발견</a:t>
            </a:r>
            <a:r>
              <a:rPr lang="en-US" altLang="ko-K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ko-KR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황홀과 고뇌</a:t>
            </a:r>
            <a:endParaRPr lang="ko-KR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ko-KR" altLang="en-US" sz="2400" dirty="0" smtClean="0">
                <a:solidFill>
                  <a:srgbClr val="7030A0"/>
                </a:solidFill>
              </a:rPr>
              <a:t>시는 </a:t>
            </a:r>
            <a:r>
              <a:rPr lang="en-US" altLang="ko-KR" sz="2400" dirty="0" smtClean="0">
                <a:solidFill>
                  <a:srgbClr val="7030A0"/>
                </a:solidFill>
              </a:rPr>
              <a:t>&lt;</a:t>
            </a:r>
            <a:r>
              <a:rPr lang="ko-KR" altLang="en-US" sz="2400" dirty="0" smtClean="0">
                <a:solidFill>
                  <a:srgbClr val="7030A0"/>
                </a:solidFill>
              </a:rPr>
              <a:t>소리</a:t>
            </a:r>
            <a:r>
              <a:rPr lang="en-US" altLang="ko-KR" sz="2400" dirty="0" smtClean="0">
                <a:solidFill>
                  <a:srgbClr val="7030A0"/>
                </a:solidFill>
              </a:rPr>
              <a:t>sound&gt;</a:t>
            </a:r>
            <a:r>
              <a:rPr lang="ko-KR" altLang="en-US" sz="2400" dirty="0" smtClean="0">
                <a:solidFill>
                  <a:srgbClr val="7030A0"/>
                </a:solidFill>
              </a:rPr>
              <a:t>다</a:t>
            </a:r>
            <a:endParaRPr lang="en-US" altLang="ko-KR" sz="24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altLang="ko-KR" sz="1600" dirty="0" smtClean="0">
                <a:solidFill>
                  <a:srgbClr val="C00000"/>
                </a:solidFill>
              </a:rPr>
              <a:t>     Sound &amp; Sense; </a:t>
            </a:r>
            <a:r>
              <a:rPr lang="ko-KR" altLang="en-US" sz="1600" dirty="0" smtClean="0">
                <a:solidFill>
                  <a:schemeClr val="tx1">
                    <a:lumMod val="65000"/>
                  </a:schemeClr>
                </a:solidFill>
              </a:rPr>
              <a:t>사운드가</a:t>
            </a: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ko-KR" altLang="en-US" sz="1600" dirty="0" smtClean="0">
                <a:solidFill>
                  <a:schemeClr val="tx1">
                    <a:lumMod val="65000"/>
                  </a:schemeClr>
                </a:solidFill>
              </a:rPr>
              <a:t>센스를 끌고 들어온다</a:t>
            </a:r>
            <a:endParaRPr lang="en-US" altLang="ko-KR" sz="1600" dirty="0" smtClean="0">
              <a:solidFill>
                <a:schemeClr val="tx1">
                  <a:lumMod val="65000"/>
                </a:schemeClr>
              </a:solidFill>
            </a:endParaRPr>
          </a:p>
          <a:p>
            <a:pPr>
              <a:buNone/>
            </a:pP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</a:rPr>
              <a:t>     </a:t>
            </a:r>
            <a:r>
              <a:rPr lang="ko-KR" altLang="en-US" sz="1600" dirty="0" smtClean="0">
                <a:solidFill>
                  <a:schemeClr val="tx1">
                    <a:lumMod val="65000"/>
                  </a:schemeClr>
                </a:solidFill>
              </a:rPr>
              <a:t>소리의</a:t>
            </a: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ko-KR" altLang="en-US" sz="1600" dirty="0" smtClean="0">
                <a:solidFill>
                  <a:schemeClr val="tx1">
                    <a:lumMod val="65000"/>
                  </a:schemeClr>
                </a:solidFill>
              </a:rPr>
              <a:t>내적 질서가 주는 음악적 아름다움</a:t>
            </a:r>
            <a:endParaRPr lang="en-US" altLang="ko-KR" sz="1600" dirty="0" smtClean="0">
              <a:solidFill>
                <a:schemeClr val="tx1">
                  <a:lumMod val="65000"/>
                </a:schemeClr>
              </a:solidFill>
            </a:endParaRPr>
          </a:p>
          <a:p>
            <a:pPr>
              <a:buNone/>
            </a:pP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</a:rPr>
              <a:t>     </a:t>
            </a:r>
            <a:r>
              <a:rPr lang="ko-KR" altLang="en-US" sz="1600" dirty="0" smtClean="0">
                <a:solidFill>
                  <a:schemeClr val="tx1">
                    <a:lumMod val="65000"/>
                  </a:schemeClr>
                </a:solidFill>
              </a:rPr>
              <a:t>뜻과 소리를 절묘하게 짜맞추는 고난도 형식→아무나 할 수 없는 </a:t>
            </a:r>
            <a:r>
              <a:rPr lang="ko-KR" altLang="en-US" sz="1600" dirty="0" err="1" smtClean="0">
                <a:solidFill>
                  <a:schemeClr val="tx1">
                    <a:lumMod val="65000"/>
                  </a:schemeClr>
                </a:solidFill>
              </a:rPr>
              <a:t>특별난</a:t>
            </a:r>
            <a:r>
              <a:rPr lang="ko-KR" altLang="en-US" sz="1600" dirty="0" smtClean="0">
                <a:solidFill>
                  <a:schemeClr val="tx1">
                    <a:lumMod val="65000"/>
                  </a:schemeClr>
                </a:solidFill>
              </a:rPr>
              <a:t> 재능</a:t>
            </a: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65000"/>
                  </a:schemeClr>
                </a:solidFill>
              </a:rPr>
              <a:t>천재</a:t>
            </a:r>
            <a:endParaRPr lang="en-US" altLang="ko-KR" sz="1600" dirty="0" smtClean="0">
              <a:solidFill>
                <a:schemeClr val="tx1">
                  <a:lumMod val="65000"/>
                </a:schemeClr>
              </a:solidFill>
            </a:endParaRPr>
          </a:p>
          <a:p>
            <a:pPr>
              <a:buNone/>
            </a:pPr>
            <a:endParaRPr lang="en-US" altLang="ko-KR" sz="1600" dirty="0" smtClean="0">
              <a:solidFill>
                <a:schemeClr val="tx1">
                  <a:lumMod val="65000"/>
                </a:schemeClr>
              </a:solidFill>
            </a:endParaRPr>
          </a:p>
          <a:p>
            <a:pPr>
              <a:buNone/>
            </a:pPr>
            <a:r>
              <a:rPr lang="en-US" altLang="ko-KR" sz="1600" dirty="0" smtClean="0">
                <a:solidFill>
                  <a:schemeClr val="tx2">
                    <a:lumMod val="50000"/>
                  </a:schemeClr>
                </a:solidFill>
              </a:rPr>
              <a:t>Per me </a:t>
            </a:r>
            <a:r>
              <a:rPr lang="en-US" altLang="ko-KR" sz="1600" dirty="0" err="1" smtClean="0">
                <a:solidFill>
                  <a:schemeClr val="tx2">
                    <a:lumMod val="50000"/>
                  </a:schemeClr>
                </a:solidFill>
              </a:rPr>
              <a:t>si</a:t>
            </a:r>
            <a:r>
              <a:rPr lang="en-US" altLang="ko-KR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600" dirty="0" err="1" smtClean="0">
                <a:solidFill>
                  <a:schemeClr val="tx2">
                    <a:lumMod val="50000"/>
                  </a:schemeClr>
                </a:solidFill>
              </a:rPr>
              <a:t>va</a:t>
            </a:r>
            <a:r>
              <a:rPr lang="en-US" altLang="ko-KR" sz="1600" dirty="0" smtClean="0">
                <a:solidFill>
                  <a:schemeClr val="tx2">
                    <a:lumMod val="50000"/>
                  </a:schemeClr>
                </a:solidFill>
              </a:rPr>
              <a:t> ne la </a:t>
            </a:r>
            <a:r>
              <a:rPr lang="en-US" altLang="ko-KR" sz="1600" dirty="0" err="1" smtClean="0">
                <a:solidFill>
                  <a:schemeClr val="tx2">
                    <a:lumMod val="50000"/>
                  </a:schemeClr>
                </a:solidFill>
              </a:rPr>
              <a:t>citta</a:t>
            </a:r>
            <a:r>
              <a:rPr lang="en-US" altLang="ko-KR" sz="1600" dirty="0" smtClean="0">
                <a:solidFill>
                  <a:schemeClr val="tx2">
                    <a:lumMod val="50000"/>
                  </a:schemeClr>
                </a:solidFill>
              </a:rPr>
              <a:t> dolente</a:t>
            </a:r>
          </a:p>
          <a:p>
            <a:pPr>
              <a:buNone/>
            </a:pPr>
            <a:r>
              <a:rPr lang="en-US" altLang="ko-KR" sz="1600" dirty="0" smtClean="0">
                <a:solidFill>
                  <a:schemeClr val="tx2">
                    <a:lumMod val="50000"/>
                  </a:schemeClr>
                </a:solidFill>
              </a:rPr>
              <a:t>Per me </a:t>
            </a:r>
            <a:r>
              <a:rPr lang="en-US" altLang="ko-KR" sz="1600" dirty="0" err="1" smtClean="0">
                <a:solidFill>
                  <a:schemeClr val="tx2">
                    <a:lumMod val="50000"/>
                  </a:schemeClr>
                </a:solidFill>
              </a:rPr>
              <a:t>si</a:t>
            </a:r>
            <a:r>
              <a:rPr lang="en-US" altLang="ko-KR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600" dirty="0" err="1" smtClean="0">
                <a:solidFill>
                  <a:schemeClr val="tx2">
                    <a:lumMod val="50000"/>
                  </a:schemeClr>
                </a:solidFill>
              </a:rPr>
              <a:t>va</a:t>
            </a:r>
            <a:r>
              <a:rPr lang="en-US" altLang="ko-KR" sz="1600" dirty="0" smtClean="0">
                <a:solidFill>
                  <a:schemeClr val="tx2">
                    <a:lumMod val="50000"/>
                  </a:schemeClr>
                </a:solidFill>
              </a:rPr>
              <a:t> ne </a:t>
            </a:r>
            <a:r>
              <a:rPr lang="en-US" altLang="ko-KR" sz="1600" dirty="0" err="1" smtClean="0">
                <a:solidFill>
                  <a:schemeClr val="tx2">
                    <a:lumMod val="50000"/>
                  </a:schemeClr>
                </a:solidFill>
              </a:rPr>
              <a:t>l’eterno</a:t>
            </a:r>
            <a:r>
              <a:rPr lang="en-US" altLang="ko-KR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600" dirty="0" err="1" smtClean="0">
                <a:solidFill>
                  <a:schemeClr val="tx2">
                    <a:lumMod val="50000"/>
                  </a:schemeClr>
                </a:solidFill>
              </a:rPr>
              <a:t>dololre</a:t>
            </a:r>
            <a:endParaRPr lang="en-US" altLang="ko-KR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altLang="ko-KR" sz="1600" dirty="0" smtClean="0">
                <a:solidFill>
                  <a:schemeClr val="tx2">
                    <a:lumMod val="50000"/>
                  </a:schemeClr>
                </a:solidFill>
              </a:rPr>
              <a:t>Per me </a:t>
            </a:r>
            <a:r>
              <a:rPr lang="en-US" altLang="ko-KR" sz="1600" dirty="0" err="1" smtClean="0">
                <a:solidFill>
                  <a:schemeClr val="tx2">
                    <a:lumMod val="50000"/>
                  </a:schemeClr>
                </a:solidFill>
              </a:rPr>
              <a:t>si</a:t>
            </a:r>
            <a:r>
              <a:rPr lang="en-US" altLang="ko-KR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600" dirty="0" err="1" smtClean="0">
                <a:solidFill>
                  <a:schemeClr val="tx2">
                    <a:lumMod val="50000"/>
                  </a:schemeClr>
                </a:solidFill>
              </a:rPr>
              <a:t>va</a:t>
            </a:r>
            <a:r>
              <a:rPr lang="en-US" altLang="ko-KR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600" dirty="0" err="1" smtClean="0">
                <a:solidFill>
                  <a:schemeClr val="tx2">
                    <a:lumMod val="50000"/>
                  </a:schemeClr>
                </a:solidFill>
              </a:rPr>
              <a:t>tra</a:t>
            </a:r>
            <a:r>
              <a:rPr lang="en-US" altLang="ko-KR" sz="1600" dirty="0" smtClean="0">
                <a:solidFill>
                  <a:schemeClr val="tx2">
                    <a:lumMod val="50000"/>
                  </a:schemeClr>
                </a:solidFill>
              </a:rPr>
              <a:t> la </a:t>
            </a:r>
            <a:r>
              <a:rPr lang="en-US" altLang="ko-KR" sz="1600" dirty="0" err="1" smtClean="0">
                <a:solidFill>
                  <a:schemeClr val="tx2">
                    <a:lumMod val="50000"/>
                  </a:schemeClr>
                </a:solidFill>
              </a:rPr>
              <a:t>perduta</a:t>
            </a:r>
            <a:r>
              <a:rPr lang="en-US" altLang="ko-KR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ko-KR" sz="1600" dirty="0" err="1" smtClean="0">
                <a:solidFill>
                  <a:schemeClr val="tx2">
                    <a:lumMod val="50000"/>
                  </a:schemeClr>
                </a:solidFill>
              </a:rPr>
              <a:t>gente</a:t>
            </a:r>
            <a:r>
              <a:rPr lang="en-US" altLang="ko-KR" sz="1600" dirty="0" smtClean="0">
                <a:solidFill>
                  <a:schemeClr val="tx2">
                    <a:lumMod val="50000"/>
                  </a:schemeClr>
                </a:solidFill>
              </a:rPr>
              <a:t>    --- Dante, </a:t>
            </a:r>
            <a:r>
              <a:rPr lang="en-US" altLang="ko-KR" sz="1600" i="1" dirty="0" smtClean="0">
                <a:solidFill>
                  <a:schemeClr val="tx2">
                    <a:lumMod val="50000"/>
                  </a:schemeClr>
                </a:solidFill>
              </a:rPr>
              <a:t>INFERNO</a:t>
            </a:r>
            <a:r>
              <a:rPr lang="en-US" altLang="ko-KR" sz="1600" dirty="0" smtClean="0">
                <a:solidFill>
                  <a:schemeClr val="tx2">
                    <a:lumMod val="50000"/>
                  </a:schemeClr>
                </a:solidFill>
              </a:rPr>
              <a:t>, Canto </a:t>
            </a:r>
            <a:r>
              <a:rPr lang="en-US" altLang="ko-KR" sz="1600" dirty="0" err="1" smtClean="0">
                <a:solidFill>
                  <a:schemeClr val="tx2">
                    <a:lumMod val="50000"/>
                  </a:schemeClr>
                </a:solidFill>
              </a:rPr>
              <a:t>terze</a:t>
            </a:r>
            <a:endParaRPr lang="en-US" altLang="ko-KR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US" altLang="ko-KR" sz="1600" dirty="0" smtClean="0">
              <a:solidFill>
                <a:schemeClr val="tx1">
                  <a:lumMod val="65000"/>
                </a:schemeClr>
              </a:solidFill>
            </a:endParaRPr>
          </a:p>
          <a:p>
            <a:pPr>
              <a:buNone/>
            </a:pPr>
            <a:r>
              <a:rPr lang="ko-KR" altLang="en-US" sz="1600" dirty="0" smtClean="0">
                <a:solidFill>
                  <a:schemeClr val="tx1">
                    <a:lumMod val="65000"/>
                  </a:schemeClr>
                </a:solidFill>
              </a:rPr>
              <a:t>단테 신곡</a:t>
            </a: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</a:rPr>
              <a:t>; 11</a:t>
            </a:r>
            <a:r>
              <a:rPr lang="ko-KR" altLang="en-US" sz="1600" dirty="0" smtClean="0">
                <a:solidFill>
                  <a:schemeClr val="tx1">
                    <a:lumMod val="65000"/>
                  </a:schemeClr>
                </a:solidFill>
              </a:rPr>
              <a:t>음절 </a:t>
            </a:r>
            <a:r>
              <a:rPr lang="ko-KR" altLang="en-US" sz="1600" dirty="0" err="1" smtClean="0">
                <a:solidFill>
                  <a:schemeClr val="tx1">
                    <a:lumMod val="65000"/>
                  </a:schemeClr>
                </a:solidFill>
              </a:rPr>
              <a:t>무운시</a:t>
            </a:r>
            <a:endParaRPr lang="en-US" altLang="ko-KR" sz="1600" dirty="0" smtClean="0">
              <a:solidFill>
                <a:schemeClr val="tx1">
                  <a:lumMod val="65000"/>
                </a:schemeClr>
              </a:solidFill>
            </a:endParaRPr>
          </a:p>
          <a:p>
            <a:pPr>
              <a:buNone/>
            </a:pP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</a:rPr>
              <a:t>              </a:t>
            </a:r>
            <a:r>
              <a:rPr lang="ko-KR" altLang="en-US" sz="1600" dirty="0" smtClean="0">
                <a:solidFill>
                  <a:schemeClr val="tx1">
                    <a:lumMod val="65000"/>
                  </a:schemeClr>
                </a:solidFill>
              </a:rPr>
              <a:t>서시</a:t>
            </a: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</a:rPr>
              <a:t>(1 </a:t>
            </a:r>
            <a:r>
              <a:rPr lang="ko-KR" altLang="en-US" sz="1600" dirty="0" err="1" smtClean="0">
                <a:solidFill>
                  <a:schemeClr val="tx1">
                    <a:lumMod val="65000"/>
                  </a:schemeClr>
                </a:solidFill>
              </a:rPr>
              <a:t>칸토</a:t>
            </a: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</a:rPr>
              <a:t>) + </a:t>
            </a:r>
            <a:r>
              <a:rPr lang="ko-KR" altLang="en-US" sz="1600" dirty="0" smtClean="0">
                <a:solidFill>
                  <a:schemeClr val="tx1">
                    <a:lumMod val="65000"/>
                  </a:schemeClr>
                </a:solidFill>
              </a:rPr>
              <a:t>지옥</a:t>
            </a: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</a:rPr>
              <a:t>(33</a:t>
            </a:r>
            <a:r>
              <a:rPr lang="ko-KR" altLang="en-US" sz="1600" dirty="0" err="1" smtClean="0">
                <a:solidFill>
                  <a:schemeClr val="tx1">
                    <a:lumMod val="65000"/>
                  </a:schemeClr>
                </a:solidFill>
              </a:rPr>
              <a:t>칸토</a:t>
            </a: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</a:rPr>
              <a:t>) + </a:t>
            </a:r>
            <a:r>
              <a:rPr lang="ko-KR" altLang="en-US" sz="1600" dirty="0" smtClean="0">
                <a:solidFill>
                  <a:schemeClr val="tx1">
                    <a:lumMod val="65000"/>
                  </a:schemeClr>
                </a:solidFill>
              </a:rPr>
              <a:t>연옥</a:t>
            </a: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</a:rPr>
              <a:t>(33</a:t>
            </a:r>
            <a:r>
              <a:rPr lang="ko-KR" altLang="en-US" sz="1600" dirty="0" err="1" smtClean="0">
                <a:solidFill>
                  <a:schemeClr val="tx1">
                    <a:lumMod val="65000"/>
                  </a:schemeClr>
                </a:solidFill>
              </a:rPr>
              <a:t>칸토</a:t>
            </a: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</a:rPr>
              <a:t>) + </a:t>
            </a:r>
            <a:r>
              <a:rPr lang="ko-KR" altLang="en-US" sz="1600" dirty="0" smtClean="0">
                <a:solidFill>
                  <a:schemeClr val="tx1">
                    <a:lumMod val="65000"/>
                  </a:schemeClr>
                </a:solidFill>
              </a:rPr>
              <a:t>천국</a:t>
            </a: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</a:rPr>
              <a:t>(33</a:t>
            </a:r>
            <a:r>
              <a:rPr lang="ko-KR" altLang="en-US" sz="1600" dirty="0" err="1" smtClean="0">
                <a:solidFill>
                  <a:schemeClr val="tx1">
                    <a:lumMod val="65000"/>
                  </a:schemeClr>
                </a:solidFill>
              </a:rPr>
              <a:t>칸토</a:t>
            </a: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</a:rPr>
              <a:t>) = 100</a:t>
            </a:r>
            <a:r>
              <a:rPr lang="ko-KR" altLang="en-US" sz="1600" dirty="0" err="1" smtClean="0">
                <a:solidFill>
                  <a:schemeClr val="tx1">
                    <a:lumMod val="65000"/>
                  </a:schemeClr>
                </a:solidFill>
              </a:rPr>
              <a:t>칸토</a:t>
            </a:r>
            <a:endParaRPr lang="en-US" altLang="ko-KR" sz="1600" dirty="0" smtClean="0">
              <a:solidFill>
                <a:schemeClr val="tx1">
                  <a:lumMod val="65000"/>
                </a:schemeClr>
              </a:solidFill>
            </a:endParaRPr>
          </a:p>
          <a:p>
            <a:pPr>
              <a:buNone/>
            </a:pP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</a:rPr>
              <a:t>              1</a:t>
            </a:r>
            <a:r>
              <a:rPr lang="ko-KR" altLang="en-US" sz="1600" dirty="0" smtClean="0">
                <a:solidFill>
                  <a:schemeClr val="tx1">
                    <a:lumMod val="65000"/>
                  </a:schemeClr>
                </a:solidFill>
              </a:rPr>
              <a:t>연 </a:t>
            </a: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</a:rPr>
              <a:t>= 3</a:t>
            </a:r>
            <a:r>
              <a:rPr lang="ko-KR" altLang="en-US" sz="1600" dirty="0" smtClean="0">
                <a:solidFill>
                  <a:schemeClr val="tx1">
                    <a:lumMod val="65000"/>
                  </a:schemeClr>
                </a:solidFill>
              </a:rPr>
              <a:t>행</a:t>
            </a:r>
            <a:endParaRPr lang="en-US" altLang="ko-KR" sz="1600" dirty="0" smtClean="0">
              <a:solidFill>
                <a:schemeClr val="tx1">
                  <a:lumMod val="65000"/>
                </a:schemeClr>
              </a:solidFill>
            </a:endParaRPr>
          </a:p>
          <a:p>
            <a:pPr>
              <a:buNone/>
            </a:pP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</a:rPr>
              <a:t>              Trinity &amp; Perfectness</a:t>
            </a:r>
            <a:r>
              <a:rPr lang="ko-KR" altLang="en-US" sz="1600" dirty="0" smtClean="0">
                <a:solidFill>
                  <a:schemeClr val="tx1">
                    <a:lumMod val="65000"/>
                  </a:schemeClr>
                </a:solidFill>
              </a:rPr>
              <a:t>의 상징</a:t>
            </a:r>
            <a:endParaRPr lang="en-US" altLang="ko-KR" sz="1600" dirty="0" smtClean="0">
              <a:solidFill>
                <a:schemeClr val="tx1">
                  <a:lumMod val="65000"/>
                </a:schemeClr>
              </a:solidFill>
            </a:endParaRPr>
          </a:p>
          <a:p>
            <a:pPr>
              <a:buNone/>
            </a:pPr>
            <a:r>
              <a:rPr lang="ko-KR" altLang="en-US" sz="1600" dirty="0" smtClean="0">
                <a:solidFill>
                  <a:schemeClr val="tx1">
                    <a:lumMod val="65000"/>
                  </a:schemeClr>
                </a:solidFill>
              </a:rPr>
              <a:t>건축적 구조 </a:t>
            </a: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</a:rPr>
              <a:t>&amp; </a:t>
            </a:r>
            <a:r>
              <a:rPr lang="ko-KR" altLang="en-US" sz="1600" dirty="0" smtClean="0">
                <a:solidFill>
                  <a:schemeClr val="tx1">
                    <a:lumMod val="65000"/>
                  </a:schemeClr>
                </a:solidFill>
              </a:rPr>
              <a:t>음악성→</a:t>
            </a: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</a:rPr>
              <a:t>’</a:t>
            </a:r>
            <a:r>
              <a:rPr lang="ko-KR" altLang="en-US" sz="1600" dirty="0" smtClean="0">
                <a:solidFill>
                  <a:schemeClr val="tx1">
                    <a:lumMod val="65000"/>
                  </a:schemeClr>
                </a:solidFill>
              </a:rPr>
              <a:t>정서의 응축기</a:t>
            </a: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</a:rPr>
              <a:t>’  ---</a:t>
            </a:r>
            <a:r>
              <a:rPr lang="ko-KR" altLang="en-US" sz="1600" dirty="0" err="1" smtClean="0">
                <a:solidFill>
                  <a:schemeClr val="tx1">
                    <a:lumMod val="65000"/>
                  </a:schemeClr>
                </a:solidFill>
              </a:rPr>
              <a:t>부르크하르트</a:t>
            </a:r>
            <a:endParaRPr lang="en-US" altLang="ko-KR" sz="1600" dirty="0" smtClean="0">
              <a:solidFill>
                <a:schemeClr val="tx1">
                  <a:lumMod val="65000"/>
                </a:schemeClr>
              </a:solidFill>
            </a:endParaRPr>
          </a:p>
          <a:p>
            <a:pPr>
              <a:buNone/>
            </a:pPr>
            <a:r>
              <a:rPr lang="en-US" altLang="ko-KR" sz="1600" dirty="0" smtClean="0"/>
              <a:t>              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총장님\Desktop\P080309041 야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5410899" cy="5771585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5004048" y="404664"/>
            <a:ext cx="385192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20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메아리를 위한 각서 </a:t>
            </a:r>
          </a:p>
          <a:p>
            <a:pPr algn="r"/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황지우 </a:t>
            </a:r>
          </a:p>
          <a:p>
            <a:pPr algn="r"/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/>
            </a:r>
            <a:b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</a:br>
            <a:endParaRPr lang="ko-KR" altLang="en-US" sz="1400" dirty="0" smtClean="0">
              <a:solidFill>
                <a:srgbClr val="00B050"/>
              </a:solidFill>
              <a:latin typeface="궁서" pitchFamily="18" charset="-127"/>
              <a:ea typeface="궁서" pitchFamily="18" charset="-127"/>
            </a:endParaRPr>
          </a:p>
          <a:p>
            <a:pPr algn="r"/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/>
            </a:r>
            <a:b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</a:br>
            <a:endParaRPr lang="ko-KR" altLang="en-US" sz="1400" dirty="0" smtClean="0">
              <a:solidFill>
                <a:srgbClr val="00B050"/>
              </a:solidFill>
              <a:latin typeface="궁서" pitchFamily="18" charset="-127"/>
              <a:ea typeface="궁서" pitchFamily="18" charset="-127"/>
            </a:endParaRPr>
          </a:p>
          <a:p>
            <a:pPr algn="r"/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불 속에 </a:t>
            </a:r>
            <a:r>
              <a:rPr lang="ko-KR" altLang="en-US" sz="1400" dirty="0" err="1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피어오르는</a:t>
            </a: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푸르른 </a:t>
            </a:r>
          </a:p>
          <a:p>
            <a:pPr algn="r"/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/>
            </a:r>
            <a:b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</a:br>
            <a:endParaRPr lang="ko-KR" altLang="en-US" sz="1400" dirty="0" smtClean="0">
              <a:solidFill>
                <a:srgbClr val="00B050"/>
              </a:solidFill>
              <a:latin typeface="궁서" pitchFamily="18" charset="-127"/>
              <a:ea typeface="궁서" pitchFamily="18" charset="-127"/>
            </a:endParaRPr>
          </a:p>
          <a:p>
            <a:pPr algn="r"/>
            <a:r>
              <a:rPr lang="ko-KR" altLang="en-US" sz="1400" dirty="0" err="1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풀이어</a:t>
            </a: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그대 타오르듯 </a:t>
            </a:r>
          </a:p>
          <a:p>
            <a:pPr algn="r"/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/>
            </a:r>
            <a:b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</a:br>
            <a:endParaRPr lang="ko-KR" altLang="en-US" sz="1400" dirty="0" smtClean="0">
              <a:solidFill>
                <a:srgbClr val="00B050"/>
              </a:solidFill>
              <a:latin typeface="궁서" pitchFamily="18" charset="-127"/>
              <a:ea typeface="궁서" pitchFamily="18" charset="-127"/>
            </a:endParaRPr>
          </a:p>
          <a:p>
            <a:pPr algn="r"/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술 처마신 몸과 넋의 제일 가까운 </a:t>
            </a:r>
          </a:p>
          <a:p>
            <a:pPr algn="r"/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/>
            </a:r>
            <a:b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</a:br>
            <a:endParaRPr lang="ko-KR" altLang="en-US" sz="1400" dirty="0" smtClean="0">
              <a:solidFill>
                <a:srgbClr val="00B050"/>
              </a:solidFill>
              <a:latin typeface="궁서" pitchFamily="18" charset="-127"/>
              <a:ea typeface="궁서" pitchFamily="18" charset="-127"/>
            </a:endParaRPr>
          </a:p>
          <a:p>
            <a:pPr algn="r"/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울타리 밑으로 가장 </a:t>
            </a:r>
            <a:r>
              <a:rPr lang="ko-KR" altLang="en-US" sz="1400" dirty="0" err="1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머언</a:t>
            </a: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</a:t>
            </a:r>
          </a:p>
          <a:p>
            <a:pPr algn="r"/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/>
            </a:r>
            <a:b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</a:br>
            <a:endParaRPr lang="ko-KR" altLang="en-US" sz="1400" dirty="0" smtClean="0">
              <a:solidFill>
                <a:srgbClr val="00B050"/>
              </a:solidFill>
              <a:latin typeface="궁서" pitchFamily="18" charset="-127"/>
              <a:ea typeface="궁서" pitchFamily="18" charset="-127"/>
            </a:endParaRPr>
          </a:p>
          <a:p>
            <a:pPr algn="r"/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물 소리 들릴락 말락 </a:t>
            </a:r>
          </a:p>
          <a:p>
            <a:pPr algn="r"/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/>
            </a:r>
            <a:b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</a:br>
            <a:endParaRPr lang="ko-KR" altLang="en-US" sz="1400" dirty="0" smtClean="0">
              <a:solidFill>
                <a:srgbClr val="00B050"/>
              </a:solidFill>
              <a:latin typeface="궁서" pitchFamily="18" charset="-127"/>
              <a:ea typeface="궁서" pitchFamily="18" charset="-127"/>
            </a:endParaRPr>
          </a:p>
          <a:p>
            <a:pPr algn="r"/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        </a:t>
            </a:r>
            <a:r>
              <a:rPr lang="en-US" altLang="ko-KR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(</a:t>
            </a: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우리는 어느 溪谷에 묻힐까 두려워</a:t>
            </a:r>
            <a:r>
              <a:rPr lang="en-US" altLang="ko-KR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) </a:t>
            </a:r>
            <a:endParaRPr lang="ko-KR" altLang="en-US" sz="1400" dirty="0" smtClean="0">
              <a:solidFill>
                <a:srgbClr val="00B050"/>
              </a:solidFill>
              <a:latin typeface="궁서" pitchFamily="18" charset="-127"/>
              <a:ea typeface="궁서" pitchFamily="18" charset="-127"/>
            </a:endParaRPr>
          </a:p>
          <a:p>
            <a:pPr algn="r"/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/>
            </a:r>
            <a:b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</a:br>
            <a:endParaRPr lang="ko-KR" altLang="en-US" sz="1400" dirty="0" smtClean="0">
              <a:solidFill>
                <a:srgbClr val="00B050"/>
              </a:solidFill>
              <a:latin typeface="궁서" pitchFamily="18" charset="-127"/>
              <a:ea typeface="궁서" pitchFamily="18" charset="-127"/>
            </a:endParaRPr>
          </a:p>
          <a:p>
            <a:pPr algn="r"/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줄넘기하는 쌍무지개 </a:t>
            </a:r>
          </a:p>
          <a:p>
            <a:pPr algn="r"/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/>
            </a:r>
            <a:b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</a:br>
            <a:endParaRPr lang="ko-KR" altLang="en-US" sz="1400" dirty="0" smtClean="0">
              <a:solidFill>
                <a:srgbClr val="00B050"/>
              </a:solidFill>
              <a:latin typeface="궁서" pitchFamily="18" charset="-127"/>
              <a:ea typeface="궁서" pitchFamily="18" charset="-127"/>
            </a:endParaRPr>
          </a:p>
          <a:p>
            <a:pPr algn="r"/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둘레에 한세상 걸려 있네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4409728" y="980728"/>
            <a:ext cx="4734272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궁서" pitchFamily="18" charset="-127"/>
              </a:rPr>
              <a:t>L'Ennemi</a:t>
            </a:r>
            <a:r>
              <a:rPr lang="fr-FR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궁서" pitchFamily="18" charset="-127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fr-F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궁서" pitchFamily="18" charset="-127"/>
              </a:rPr>
              <a:t>- Baudelaire </a:t>
            </a:r>
          </a:p>
          <a:p>
            <a:pPr>
              <a:lnSpc>
                <a:spcPct val="120000"/>
              </a:lnSpc>
            </a:pPr>
            <a:r>
              <a:rPr lang="fr-F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궁서" pitchFamily="18" charset="-127"/>
              </a:rPr>
              <a:t/>
            </a:r>
            <a:br>
              <a:rPr lang="fr-F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궁서" pitchFamily="18" charset="-127"/>
              </a:rPr>
            </a:br>
            <a:r>
              <a:rPr lang="fr-F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궁서" pitchFamily="18" charset="-127"/>
              </a:rPr>
              <a:t> Ma jeunesse ne fut qu'un ténébreux orage, </a:t>
            </a:r>
          </a:p>
          <a:p>
            <a:pPr>
              <a:lnSpc>
                <a:spcPct val="120000"/>
              </a:lnSpc>
            </a:pPr>
            <a:r>
              <a:rPr lang="fr-F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궁서" pitchFamily="18" charset="-127"/>
              </a:rPr>
              <a:t> Traversé çà et là par de brillants soleils ; </a:t>
            </a:r>
          </a:p>
          <a:p>
            <a:pPr>
              <a:lnSpc>
                <a:spcPct val="120000"/>
              </a:lnSpc>
            </a:pPr>
            <a:r>
              <a:rPr lang="fr-F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궁서" pitchFamily="18" charset="-127"/>
              </a:rPr>
              <a:t> Le tonnerre et la pluie ont fait un tel ravage, </a:t>
            </a:r>
          </a:p>
          <a:p>
            <a:pPr>
              <a:lnSpc>
                <a:spcPct val="120000"/>
              </a:lnSpc>
            </a:pPr>
            <a:r>
              <a:rPr lang="fr-F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궁서" pitchFamily="18" charset="-127"/>
              </a:rPr>
              <a:t> Qu'il reste en mon jardin bien peu de fruits vermeils. </a:t>
            </a:r>
          </a:p>
          <a:p>
            <a:pPr>
              <a:lnSpc>
                <a:spcPct val="120000"/>
              </a:lnSpc>
            </a:pPr>
            <a:endParaRPr lang="fr-FR" alt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  <a:ea typeface="궁서" pitchFamily="18" charset="-127"/>
            </a:endParaRPr>
          </a:p>
          <a:p>
            <a:pPr>
              <a:lnSpc>
                <a:spcPct val="120000"/>
              </a:lnSpc>
            </a:pPr>
            <a:r>
              <a:rPr lang="fr-F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궁서" pitchFamily="18" charset="-127"/>
              </a:rPr>
              <a:t>Voilà que j'ai touché l'automne des idées, </a:t>
            </a:r>
          </a:p>
          <a:p>
            <a:pPr>
              <a:lnSpc>
                <a:spcPct val="120000"/>
              </a:lnSpc>
            </a:pPr>
            <a:r>
              <a:rPr lang="fr-F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궁서" pitchFamily="18" charset="-127"/>
              </a:rPr>
              <a:t> Et qu'il faut employer la pelle et les râteaux </a:t>
            </a:r>
          </a:p>
          <a:p>
            <a:pPr>
              <a:lnSpc>
                <a:spcPct val="120000"/>
              </a:lnSpc>
            </a:pPr>
            <a:r>
              <a:rPr lang="fr-F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궁서" pitchFamily="18" charset="-127"/>
              </a:rPr>
              <a:t> Pour rassembler à neuf les terres inondées, </a:t>
            </a:r>
          </a:p>
          <a:p>
            <a:pPr>
              <a:lnSpc>
                <a:spcPct val="120000"/>
              </a:lnSpc>
            </a:pPr>
            <a:r>
              <a:rPr lang="fr-F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궁서" pitchFamily="18" charset="-127"/>
              </a:rPr>
              <a:t> Où l'eau creuse des trous grands comme des tombeaux. </a:t>
            </a:r>
          </a:p>
          <a:p>
            <a:pPr>
              <a:lnSpc>
                <a:spcPct val="120000"/>
              </a:lnSpc>
            </a:pPr>
            <a:r>
              <a:rPr lang="fr-F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궁서" pitchFamily="18" charset="-127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fr-F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궁서" pitchFamily="18" charset="-127"/>
              </a:rPr>
              <a:t>Et qui sait si les fleurs nouvelles que je rêve </a:t>
            </a:r>
          </a:p>
          <a:p>
            <a:pPr>
              <a:lnSpc>
                <a:spcPct val="120000"/>
              </a:lnSpc>
            </a:pPr>
            <a:r>
              <a:rPr lang="fr-F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궁서" pitchFamily="18" charset="-127"/>
              </a:rPr>
              <a:t>Trouveront dans ce sol lavé comme une grève </a:t>
            </a:r>
          </a:p>
          <a:p>
            <a:pPr>
              <a:lnSpc>
                <a:spcPct val="120000"/>
              </a:lnSpc>
            </a:pPr>
            <a:r>
              <a:rPr lang="fr-F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궁서" pitchFamily="18" charset="-127"/>
              </a:rPr>
              <a:t> Le mystique aliment qui ferait leur vigueur ? </a:t>
            </a:r>
          </a:p>
          <a:p>
            <a:pPr>
              <a:lnSpc>
                <a:spcPct val="120000"/>
              </a:lnSpc>
            </a:pPr>
            <a:endParaRPr lang="fr-FR" alt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  <a:ea typeface="궁서" pitchFamily="18" charset="-127"/>
            </a:endParaRPr>
          </a:p>
          <a:p>
            <a:pPr>
              <a:lnSpc>
                <a:spcPct val="120000"/>
              </a:lnSpc>
            </a:pPr>
            <a:r>
              <a:rPr lang="fr-F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궁서" pitchFamily="18" charset="-127"/>
              </a:rPr>
              <a:t> - Ô douleur ! ô douleur ! Le temps mange la vie, </a:t>
            </a:r>
          </a:p>
          <a:p>
            <a:pPr>
              <a:lnSpc>
                <a:spcPct val="120000"/>
              </a:lnSpc>
            </a:pPr>
            <a:r>
              <a:rPr lang="fr-F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궁서" pitchFamily="18" charset="-127"/>
              </a:rPr>
              <a:t> Et l'obscur Ennemi qui nous ronge le coeur </a:t>
            </a:r>
          </a:p>
          <a:p>
            <a:pPr>
              <a:lnSpc>
                <a:spcPct val="120000"/>
              </a:lnSpc>
            </a:pPr>
            <a:r>
              <a:rPr lang="fr-F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궁서" pitchFamily="18" charset="-127"/>
              </a:rPr>
              <a:t> Du sang que nous perdons croît et se fortifie ! 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51520" y="1196752"/>
            <a:ext cx="4572000" cy="53368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b="1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원수</a:t>
            </a:r>
            <a:r>
              <a:rPr lang="ko-KR" altLang="en-US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</a:t>
            </a:r>
          </a:p>
          <a:p>
            <a:pPr>
              <a:lnSpc>
                <a:spcPct val="120000"/>
              </a:lnSpc>
              <a:buNone/>
            </a:pPr>
            <a:r>
              <a:rPr lang="ko-KR" altLang="en-US" sz="1400" dirty="0" err="1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보들레르</a:t>
            </a: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</a:t>
            </a:r>
          </a:p>
          <a:p>
            <a:pPr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/>
            </a:r>
            <a:b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</a:b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내 청춘 한갓 캄캄한 뇌우였을 뿐</a:t>
            </a:r>
            <a:r>
              <a:rPr lang="en-US" altLang="ko-KR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,</a:t>
            </a: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</a:t>
            </a:r>
          </a:p>
          <a:p>
            <a:pPr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여기저기 눈부신 햇살이 뚫고 비쳤네</a:t>
            </a:r>
            <a:r>
              <a:rPr lang="en-US" altLang="ko-KR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.</a:t>
            </a: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</a:t>
            </a:r>
          </a:p>
          <a:p>
            <a:pPr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천둥과 비가 하도 휘몰아쳐 내 정원에는 </a:t>
            </a:r>
          </a:p>
          <a:p>
            <a:pPr>
              <a:lnSpc>
                <a:spcPct val="120000"/>
              </a:lnSpc>
              <a:buNone/>
            </a:pPr>
            <a:r>
              <a:rPr lang="ko-KR" altLang="en-US" sz="1400" dirty="0" err="1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빠알간</a:t>
            </a: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열매 몇 안 남았네</a:t>
            </a:r>
            <a:r>
              <a:rPr lang="en-US" altLang="ko-KR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.</a:t>
            </a: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</a:t>
            </a:r>
          </a:p>
          <a:p>
            <a:pPr>
              <a:lnSpc>
                <a:spcPct val="120000"/>
              </a:lnSpc>
              <a:buNone/>
            </a:pPr>
            <a:endParaRPr lang="en-US" altLang="ko-KR" sz="1400" dirty="0" smtClean="0">
              <a:solidFill>
                <a:srgbClr val="00B050"/>
              </a:solidFill>
              <a:latin typeface="궁서" pitchFamily="18" charset="-127"/>
              <a:ea typeface="궁서" pitchFamily="18" charset="-127"/>
            </a:endParaRPr>
          </a:p>
          <a:p>
            <a:pPr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나 지금 사상</a:t>
            </a:r>
            <a:r>
              <a:rPr lang="en-US" altLang="ko-KR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(</a:t>
            </a: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思想</a:t>
            </a:r>
            <a:r>
              <a:rPr lang="en-US" altLang="ko-KR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)</a:t>
            </a: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의 가을에 닿았으니</a:t>
            </a:r>
            <a:r>
              <a:rPr lang="en-US" altLang="ko-KR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,</a:t>
            </a: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</a:t>
            </a:r>
          </a:p>
          <a:p>
            <a:pPr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삽과 갈퀴 들고 다시 긁어 모아야지</a:t>
            </a:r>
            <a:r>
              <a:rPr lang="en-US" altLang="ko-KR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,</a:t>
            </a: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</a:t>
            </a:r>
          </a:p>
          <a:p>
            <a:pPr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홍수가 지나며 묘혈처럼 곳곳이 </a:t>
            </a:r>
          </a:p>
          <a:p>
            <a:pPr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커다란 웅덩이들 파놓았으니</a:t>
            </a:r>
            <a:r>
              <a:rPr lang="en-US" altLang="ko-KR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.</a:t>
            </a: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</a:t>
            </a:r>
          </a:p>
          <a:p>
            <a:pPr>
              <a:lnSpc>
                <a:spcPct val="120000"/>
              </a:lnSpc>
              <a:buNone/>
            </a:pPr>
            <a:endParaRPr lang="en-US" altLang="ko-KR" sz="1400" dirty="0" smtClean="0">
              <a:solidFill>
                <a:srgbClr val="00B050"/>
              </a:solidFill>
              <a:latin typeface="궁서" pitchFamily="18" charset="-127"/>
              <a:ea typeface="궁서" pitchFamily="18" charset="-127"/>
            </a:endParaRPr>
          </a:p>
          <a:p>
            <a:pPr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누가 알리</a:t>
            </a:r>
            <a:r>
              <a:rPr lang="en-US" altLang="ko-KR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내가 꿈꾸는 새로운 꽃들이 </a:t>
            </a:r>
          </a:p>
          <a:p>
            <a:pPr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모래톱처럼 씻긴 이 흙 속에서 </a:t>
            </a:r>
          </a:p>
          <a:p>
            <a:pPr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활력이 될 신비의 양분을 얻을지를</a:t>
            </a:r>
            <a:r>
              <a:rPr lang="en-US" altLang="ko-KR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?</a:t>
            </a: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</a:t>
            </a:r>
          </a:p>
          <a:p>
            <a:pPr>
              <a:lnSpc>
                <a:spcPct val="120000"/>
              </a:lnSpc>
              <a:buNone/>
            </a:pPr>
            <a:endParaRPr lang="en-US" altLang="ko-KR" sz="1400" dirty="0" smtClean="0">
              <a:solidFill>
                <a:srgbClr val="00B050"/>
              </a:solidFill>
              <a:latin typeface="궁서" pitchFamily="18" charset="-127"/>
              <a:ea typeface="궁서" pitchFamily="18" charset="-127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- </a:t>
            </a: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오 괴로워라</a:t>
            </a:r>
            <a:r>
              <a:rPr lang="en-US" altLang="ko-KR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! </a:t>
            </a: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괴로워라</a:t>
            </a:r>
            <a:r>
              <a:rPr lang="en-US" altLang="ko-KR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! &lt;</a:t>
            </a: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시간</a:t>
            </a:r>
            <a:r>
              <a:rPr lang="en-US" altLang="ko-KR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&gt;</a:t>
            </a: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은 </a:t>
            </a:r>
          </a:p>
          <a:p>
            <a:pPr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생명을 파먹고</a:t>
            </a:r>
            <a:r>
              <a:rPr lang="en-US" altLang="ko-KR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심장을 갉는 </a:t>
            </a:r>
            <a:r>
              <a:rPr lang="ko-KR" altLang="en-US" sz="1400" dirty="0" err="1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정체모를</a:t>
            </a: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&lt;</a:t>
            </a: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원수</a:t>
            </a:r>
            <a:r>
              <a:rPr lang="en-US" altLang="ko-KR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&gt;</a:t>
            </a: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는 </a:t>
            </a:r>
          </a:p>
          <a:p>
            <a:pPr>
              <a:lnSpc>
                <a:spcPct val="120000"/>
              </a:lnSpc>
              <a:buNone/>
            </a:pP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우리 흘리는 피로 자라며 강대해지는구나</a:t>
            </a:r>
            <a:r>
              <a:rPr lang="en-US" altLang="ko-KR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!</a:t>
            </a:r>
            <a:r>
              <a:rPr lang="ko-KR" altLang="en-US" sz="14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395536" y="476672"/>
            <a:ext cx="34435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은유의 연금술</a:t>
            </a:r>
            <a:endParaRPr lang="ko-KR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Moon-Crescent-2006-01-04-715"/>
          <p:cNvPicPr>
            <a:picLocks noChangeAspect="1" noChangeArrowheads="1"/>
          </p:cNvPicPr>
          <p:nvPr/>
        </p:nvPicPr>
        <p:blipFill>
          <a:blip r:embed="rId2" cstate="print"/>
          <a:srcRect r="47" b="15"/>
          <a:stretch>
            <a:fillRect/>
          </a:stretch>
        </p:blipFill>
        <p:spPr bwMode="auto">
          <a:xfrm rot="13500000">
            <a:off x="7752557" y="2696369"/>
            <a:ext cx="1403350" cy="852487"/>
          </a:xfrm>
          <a:prstGeom prst="rect">
            <a:avLst/>
          </a:prstGeom>
          <a:noFill/>
        </p:spPr>
      </p:pic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04664"/>
            <a:ext cx="8291513" cy="1655911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3200" b="1" dirty="0" smtClean="0">
                <a:solidFill>
                  <a:srgbClr val="C00000"/>
                </a:solidFill>
                <a:latin typeface="+mn-ea"/>
              </a:rPr>
              <a:t>Divergent Thinking</a:t>
            </a:r>
            <a:r>
              <a:rPr lang="en-US" altLang="ko-KR" sz="3200" dirty="0" smtClean="0">
                <a:solidFill>
                  <a:srgbClr val="C00000"/>
                </a:solidFill>
                <a:latin typeface="+mn-ea"/>
              </a:rPr>
              <a:t>; 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상상력과 </a:t>
            </a:r>
            <a:r>
              <a:rPr lang="ko-KR" altLang="en-US" sz="2000" dirty="0" err="1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메타포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창조력 원천</a:t>
            </a:r>
            <a:endParaRPr lang="en-US" altLang="ko-KR" sz="2000" dirty="0" smtClean="0">
              <a:solidFill>
                <a:schemeClr val="tx1">
                  <a:lumMod val="65000"/>
                </a:schemeClr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ko-KR" sz="2400" dirty="0" smtClean="0">
                <a:solidFill>
                  <a:schemeClr val="tx1">
                    <a:lumMod val="65000"/>
                  </a:schemeClr>
                </a:solidFill>
                <a:latin typeface="+mn-ea"/>
              </a:rPr>
              <a:t>Remote </a:t>
            </a:r>
            <a:r>
              <a:rPr lang="en-US" altLang="ko-KR" sz="2400" dirty="0">
                <a:solidFill>
                  <a:schemeClr val="tx1">
                    <a:lumMod val="65000"/>
                  </a:schemeClr>
                </a:solidFill>
                <a:latin typeface="+mn-ea"/>
              </a:rPr>
              <a:t>Association in Imagination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+mn-ea"/>
              </a:rPr>
              <a:t>- imagine; </a:t>
            </a:r>
            <a:r>
              <a:rPr lang="ko-KR" altLang="en-US" sz="1600" dirty="0">
                <a:solidFill>
                  <a:schemeClr val="tx1">
                    <a:lumMod val="65000"/>
                  </a:schemeClr>
                </a:solidFill>
                <a:latin typeface="+mn-ea"/>
              </a:rPr>
              <a:t>이미지 </a:t>
            </a: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+mn-ea"/>
              </a:rPr>
              <a:t>A</a:t>
            </a:r>
            <a:r>
              <a:rPr lang="ko-KR" altLang="en-US" sz="1600" dirty="0">
                <a:solidFill>
                  <a:schemeClr val="tx1">
                    <a:lumMod val="65000"/>
                  </a:schemeClr>
                </a:solidFill>
                <a:latin typeface="+mn-ea"/>
              </a:rPr>
              <a:t>를 보고 전혀 다른</a:t>
            </a: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+mn-ea"/>
              </a:rPr>
              <a:t>, '</a:t>
            </a:r>
            <a:r>
              <a:rPr lang="ko-KR" altLang="en-US" sz="1600" dirty="0">
                <a:solidFill>
                  <a:schemeClr val="tx1">
                    <a:lumMod val="65000"/>
                  </a:schemeClr>
                </a:solidFill>
                <a:latin typeface="+mn-ea"/>
              </a:rPr>
              <a:t>동 떨어진</a:t>
            </a: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+mn-ea"/>
              </a:rPr>
              <a:t>' </a:t>
            </a:r>
            <a:r>
              <a:rPr lang="ko-KR" altLang="en-US" sz="1600" dirty="0">
                <a:solidFill>
                  <a:schemeClr val="tx1">
                    <a:lumMod val="65000"/>
                  </a:schemeClr>
                </a:solidFill>
                <a:latin typeface="+mn-ea"/>
              </a:rPr>
              <a:t>이미지 </a:t>
            </a: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+mn-ea"/>
              </a:rPr>
              <a:t>B</a:t>
            </a:r>
            <a:r>
              <a:rPr lang="ko-KR" altLang="en-US" sz="1600" dirty="0">
                <a:solidFill>
                  <a:schemeClr val="tx1">
                    <a:lumMod val="65000"/>
                  </a:schemeClr>
                </a:solidFill>
                <a:latin typeface="+mn-ea"/>
              </a:rPr>
              <a:t>를 떠올리는 확산적 사유</a:t>
            </a: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2636838"/>
            <a:ext cx="8142287" cy="3672482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ko-KR" altLang="en-US" sz="16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내 </a:t>
            </a:r>
            <a:r>
              <a:rPr lang="ko-KR" altLang="en-US" sz="1600" dirty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마음 속 우리 님의 고은 눈썹을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600" dirty="0" err="1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즈문밤의</a:t>
            </a:r>
            <a:r>
              <a:rPr lang="ko-KR" altLang="en-US" sz="16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</a:t>
            </a:r>
            <a:r>
              <a:rPr lang="ko-KR" altLang="en-US" sz="1600" dirty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꿈으로 맑게 씻어서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6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하늘에 </a:t>
            </a:r>
            <a:r>
              <a:rPr lang="ko-KR" altLang="en-US" sz="1600" dirty="0" err="1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옴기어</a:t>
            </a:r>
            <a:r>
              <a:rPr lang="ko-KR" altLang="en-US" sz="1600" dirty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 심어 놨더니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6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동지 </a:t>
            </a:r>
            <a:r>
              <a:rPr lang="ko-KR" altLang="en-US" sz="1600" dirty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섣달 나르는 매서운 새가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600" dirty="0" smtClean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그걸 </a:t>
            </a:r>
            <a:r>
              <a:rPr lang="ko-KR" altLang="en-US" sz="1600" dirty="0">
                <a:solidFill>
                  <a:srgbClr val="00B050"/>
                </a:solidFill>
                <a:latin typeface="궁서" pitchFamily="18" charset="-127"/>
                <a:ea typeface="궁서" pitchFamily="18" charset="-127"/>
              </a:rPr>
              <a:t>알고 시늉하며 비끼어 가네   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		</a:t>
            </a:r>
            <a:r>
              <a:rPr lang="ko-KR" altLang="en-US" sz="1600" dirty="0">
                <a:solidFill>
                  <a:schemeClr val="tx1">
                    <a:lumMod val="65000"/>
                  </a:schemeClr>
                </a:solidFill>
                <a:latin typeface="궁서" pitchFamily="18" charset="-127"/>
                <a:ea typeface="궁서" pitchFamily="18" charset="-127"/>
              </a:rPr>
              <a:t>     </a:t>
            </a: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  <a:latin typeface="궁서" pitchFamily="18" charset="-127"/>
                <a:ea typeface="궁서" pitchFamily="18" charset="-127"/>
              </a:rPr>
              <a:t> </a:t>
            </a:r>
            <a:r>
              <a:rPr lang="ko-KR" altLang="en-US" sz="1600" dirty="0">
                <a:solidFill>
                  <a:schemeClr val="tx1">
                    <a:lumMod val="65000"/>
                  </a:schemeClr>
                </a:solidFill>
                <a:latin typeface="궁서" pitchFamily="18" charset="-127"/>
                <a:ea typeface="궁서" pitchFamily="18" charset="-127"/>
              </a:rPr>
              <a:t>서정주</a:t>
            </a: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궁서" pitchFamily="18" charset="-127"/>
                <a:ea typeface="궁서" pitchFamily="18" charset="-127"/>
              </a:rPr>
              <a:t>, '</a:t>
            </a:r>
            <a:r>
              <a:rPr lang="ko-KR" altLang="en-US" sz="1600" dirty="0">
                <a:solidFill>
                  <a:schemeClr val="tx1">
                    <a:lumMod val="65000"/>
                  </a:schemeClr>
                </a:solidFill>
                <a:latin typeface="궁서" pitchFamily="18" charset="-127"/>
                <a:ea typeface="궁서" pitchFamily="18" charset="-127"/>
              </a:rPr>
              <a:t>冬天</a:t>
            </a: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궁서" pitchFamily="18" charset="-127"/>
                <a:ea typeface="궁서" pitchFamily="18" charset="-127"/>
              </a:rPr>
              <a:t>'</a:t>
            </a:r>
          </a:p>
          <a:p>
            <a:pPr marL="0" indent="0">
              <a:buNone/>
            </a:pPr>
            <a:endParaRPr lang="en-US" altLang="ko-KR" sz="1600" dirty="0">
              <a:solidFill>
                <a:schemeClr val="tx1">
                  <a:lumMod val="65000"/>
                </a:schemeClr>
              </a:solidFill>
              <a:latin typeface="산돌고딕B" pitchFamily="18" charset="-127"/>
              <a:ea typeface="산돌고딕B" pitchFamily="18" charset="-127"/>
            </a:endParaRPr>
          </a:p>
          <a:p>
            <a:pPr marL="0" indent="0">
              <a:buNone/>
            </a:pPr>
            <a:endParaRPr lang="en-US" altLang="ko-KR" sz="1600" dirty="0">
              <a:solidFill>
                <a:schemeClr val="tx1">
                  <a:lumMod val="65000"/>
                </a:schemeClr>
              </a:solidFill>
              <a:latin typeface="산돌고딕B" pitchFamily="18" charset="-127"/>
              <a:ea typeface="산돌고딕B" pitchFamily="18" charset="-127"/>
            </a:endParaRPr>
          </a:p>
          <a:p>
            <a:pPr marL="0" indent="0">
              <a:lnSpc>
                <a:spcPct val="110000"/>
              </a:lnSpc>
              <a:buFont typeface="Wingdings" pitchFamily="2" charset="2"/>
              <a:buChar char="l"/>
            </a:pPr>
            <a:r>
              <a:rPr lang="en-US" altLang="ko-KR" sz="1600" dirty="0" smtClean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dirty="0" err="1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metamorphisis</a:t>
            </a: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; </a:t>
            </a:r>
            <a:r>
              <a:rPr lang="ko-KR" altLang="en-US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사물 </a:t>
            </a: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A</a:t>
            </a:r>
            <a:r>
              <a:rPr lang="ko-KR" altLang="en-US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 전혀 다른 사물 </a:t>
            </a: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B</a:t>
            </a:r>
            <a:r>
              <a:rPr lang="ko-KR" altLang="en-US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로 변한다는 신화의 </a:t>
            </a:r>
            <a:r>
              <a:rPr lang="ko-KR" altLang="en-US" sz="1600" dirty="0" err="1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활물론적인</a:t>
            </a:r>
            <a:r>
              <a:rPr lang="ko-KR" altLang="en-US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사유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600" dirty="0" err="1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eg</a:t>
            </a: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아폴로에게 쫓긴 </a:t>
            </a: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'</a:t>
            </a:r>
            <a:r>
              <a:rPr lang="ko-KR" altLang="en-US" sz="1600" dirty="0" err="1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다프네</a:t>
            </a: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'</a:t>
            </a:r>
            <a:r>
              <a:rPr lang="ko-KR" altLang="en-US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 </a:t>
            </a: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'</a:t>
            </a:r>
            <a:r>
              <a:rPr lang="ko-KR" altLang="en-US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월계수</a:t>
            </a: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'</a:t>
            </a:r>
            <a:r>
              <a:rPr lang="ko-KR" altLang="en-US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로 변신하는 과정의 묘사</a:t>
            </a:r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4716016" y="4005064"/>
            <a:ext cx="4427984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000" tIns="10800" rIns="18000" bIns="10800"/>
          <a:lstStyle/>
          <a:p>
            <a:pPr algn="ctr"/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'</a:t>
            </a:r>
            <a:r>
              <a:rPr lang="ko-KR" altLang="en-US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눈썹</a:t>
            </a: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'</a:t>
            </a:r>
            <a:r>
              <a:rPr lang="ko-KR" altLang="en-US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 </a:t>
            </a: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'</a:t>
            </a:r>
            <a:r>
              <a:rPr lang="ko-KR" altLang="en-US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초승달</a:t>
            </a: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' </a:t>
            </a:r>
            <a:r>
              <a:rPr lang="ko-KR" altLang="en-US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사이의 </a:t>
            </a: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isomorphic affinity</a:t>
            </a:r>
          </a:p>
        </p:txBody>
      </p:sp>
      <p:pic>
        <p:nvPicPr>
          <p:cNvPr id="117769" name="Picture 9" descr="12-shqltlfgdj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r="105" b="-9"/>
          <a:stretch>
            <a:fillRect/>
          </a:stretch>
        </p:blipFill>
        <p:spPr bwMode="auto">
          <a:xfrm>
            <a:off x="4572000" y="2636838"/>
            <a:ext cx="19431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71" name="Picture 11" descr="arr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3060700"/>
            <a:ext cx="719137" cy="3635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도시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1209</Words>
  <Application>Microsoft Office PowerPoint</Application>
  <PresentationFormat>화면 슬라이드 쇼(4:3)</PresentationFormat>
  <Paragraphs>274</Paragraphs>
  <Slides>17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Office 테마</vt:lpstr>
      <vt:lpstr>슬라이드 1</vt:lpstr>
      <vt:lpstr>슬라이드 2</vt:lpstr>
      <vt:lpstr>슬라이드 3</vt:lpstr>
      <vt:lpstr>시가 탄생하는 자리</vt:lpstr>
      <vt:lpstr>슬라이드 5</vt:lpstr>
      <vt:lpstr>발견, 자각, 발견, 황홀과 고뇌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SERENDIPITY!!</vt:lpstr>
      <vt:lpstr>Private Memo for ‘Dichtung’</vt:lpstr>
      <vt:lpstr>시의 효용; 창의성</vt:lpstr>
      <vt:lpstr>창의성의 자리</vt:lpstr>
      <vt:lpstr>슬라이드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Divergent Thinking; 상상력과 메타포, 창조력 원천</dc:title>
  <dc:creator>유정</dc:creator>
  <cp:lastModifiedBy>user</cp:lastModifiedBy>
  <cp:revision>77</cp:revision>
  <dcterms:created xsi:type="dcterms:W3CDTF">2008-09-30T11:54:21Z</dcterms:created>
  <dcterms:modified xsi:type="dcterms:W3CDTF">2013-07-12T02:37:54Z</dcterms:modified>
</cp:coreProperties>
</file>